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77"/>
  </p:notesMasterIdLst>
  <p:sldIdLst>
    <p:sldId id="297" r:id="rId2"/>
    <p:sldId id="457" r:id="rId3"/>
    <p:sldId id="259" r:id="rId4"/>
    <p:sldId id="328" r:id="rId5"/>
    <p:sldId id="354" r:id="rId6"/>
    <p:sldId id="401" r:id="rId7"/>
    <p:sldId id="402" r:id="rId8"/>
    <p:sldId id="403" r:id="rId9"/>
    <p:sldId id="458" r:id="rId10"/>
    <p:sldId id="459" r:id="rId11"/>
    <p:sldId id="355" r:id="rId12"/>
    <p:sldId id="356" r:id="rId13"/>
    <p:sldId id="357" r:id="rId14"/>
    <p:sldId id="358" r:id="rId15"/>
    <p:sldId id="359" r:id="rId16"/>
    <p:sldId id="360" r:id="rId17"/>
    <p:sldId id="461" r:id="rId18"/>
    <p:sldId id="462" r:id="rId19"/>
    <p:sldId id="463" r:id="rId20"/>
    <p:sldId id="362" r:id="rId21"/>
    <p:sldId id="363" r:id="rId22"/>
    <p:sldId id="365" r:id="rId23"/>
    <p:sldId id="364" r:id="rId24"/>
    <p:sldId id="366" r:id="rId25"/>
    <p:sldId id="367" r:id="rId26"/>
    <p:sldId id="368" r:id="rId27"/>
    <p:sldId id="369" r:id="rId28"/>
    <p:sldId id="382" r:id="rId29"/>
    <p:sldId id="454" r:id="rId30"/>
    <p:sldId id="448" r:id="rId31"/>
    <p:sldId id="405" r:id="rId32"/>
    <p:sldId id="374" r:id="rId33"/>
    <p:sldId id="375" r:id="rId34"/>
    <p:sldId id="449" r:id="rId35"/>
    <p:sldId id="450" r:id="rId36"/>
    <p:sldId id="377" r:id="rId37"/>
    <p:sldId id="404" r:id="rId38"/>
    <p:sldId id="378" r:id="rId39"/>
    <p:sldId id="451" r:id="rId40"/>
    <p:sldId id="453" r:id="rId41"/>
    <p:sldId id="381" r:id="rId42"/>
    <p:sldId id="383" r:id="rId43"/>
    <p:sldId id="406" r:id="rId44"/>
    <p:sldId id="455" r:id="rId45"/>
    <p:sldId id="385" r:id="rId46"/>
    <p:sldId id="386" r:id="rId47"/>
    <p:sldId id="456" r:id="rId48"/>
    <p:sldId id="384" r:id="rId49"/>
    <p:sldId id="407" r:id="rId50"/>
    <p:sldId id="387" r:id="rId51"/>
    <p:sldId id="391" r:id="rId52"/>
    <p:sldId id="390" r:id="rId53"/>
    <p:sldId id="392" r:id="rId54"/>
    <p:sldId id="408" r:id="rId55"/>
    <p:sldId id="409" r:id="rId56"/>
    <p:sldId id="410" r:id="rId57"/>
    <p:sldId id="411" r:id="rId58"/>
    <p:sldId id="412" r:id="rId59"/>
    <p:sldId id="413" r:id="rId60"/>
    <p:sldId id="415" r:id="rId61"/>
    <p:sldId id="416" r:id="rId62"/>
    <p:sldId id="417" r:id="rId63"/>
    <p:sldId id="420" r:id="rId64"/>
    <p:sldId id="446" r:id="rId65"/>
    <p:sldId id="447" r:id="rId66"/>
    <p:sldId id="425" r:id="rId67"/>
    <p:sldId id="426" r:id="rId68"/>
    <p:sldId id="427" r:id="rId69"/>
    <p:sldId id="428" r:id="rId70"/>
    <p:sldId id="429" r:id="rId71"/>
    <p:sldId id="430" r:id="rId72"/>
    <p:sldId id="432" r:id="rId73"/>
    <p:sldId id="440" r:id="rId74"/>
    <p:sldId id="441" r:id="rId75"/>
    <p:sldId id="445" r:id="rId7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778" autoAdjust="0"/>
    <p:restoredTop sz="85876" autoAdjust="0"/>
  </p:normalViewPr>
  <p:slideViewPr>
    <p:cSldViewPr snapToGrid="0">
      <p:cViewPr varScale="1">
        <p:scale>
          <a:sx n="57" d="100"/>
          <a:sy n="57" d="100"/>
        </p:scale>
        <p:origin x="1146" y="7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82"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C0A60C-850A-4EA4-9C14-A8FE98B94505}" type="datetimeFigureOut">
              <a:rPr lang="en-US" smtClean="0"/>
              <a:t>8/27/2019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4E9AA13-E3FC-4BB6-B68D-5F0F5803D716}" type="slidenum">
              <a:rPr lang="en-US" smtClean="0"/>
              <a:t>‹#›</a:t>
            </a:fld>
            <a:endParaRPr lang="en-US"/>
          </a:p>
        </p:txBody>
      </p:sp>
    </p:spTree>
    <p:extLst>
      <p:ext uri="{BB962C8B-B14F-4D97-AF65-F5344CB8AC3E}">
        <p14:creationId xmlns:p14="http://schemas.microsoft.com/office/powerpoint/2010/main" val="12324050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E9AA13-E3FC-4BB6-B68D-5F0F5803D716}" type="slidenum">
              <a:rPr lang="en-US" smtClean="0"/>
              <a:t>1</a:t>
            </a:fld>
            <a:endParaRPr lang="en-US"/>
          </a:p>
        </p:txBody>
      </p:sp>
    </p:spTree>
    <p:extLst>
      <p:ext uri="{BB962C8B-B14F-4D97-AF65-F5344CB8AC3E}">
        <p14:creationId xmlns:p14="http://schemas.microsoft.com/office/powerpoint/2010/main" val="10057698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200" dirty="0"/>
              <a:t>I like Netflix movies so I bought Netflix.</a:t>
            </a:r>
          </a:p>
          <a:p>
            <a:r>
              <a:rPr lang="en-US" sz="1200" dirty="0"/>
              <a:t>I don’t agree with tobacco sales so I avoid those stocks.</a:t>
            </a:r>
          </a:p>
          <a:p>
            <a:r>
              <a:rPr lang="en-US" sz="1200" dirty="0"/>
              <a:t>Warren Buffet “Buy companies you understand”</a:t>
            </a:r>
          </a:p>
          <a:p>
            <a:endParaRPr lang="en-US" dirty="0"/>
          </a:p>
        </p:txBody>
      </p:sp>
      <p:sp>
        <p:nvSpPr>
          <p:cNvPr id="4" name="Slide Number Placeholder 3"/>
          <p:cNvSpPr>
            <a:spLocks noGrp="1"/>
          </p:cNvSpPr>
          <p:nvPr>
            <p:ph type="sldNum" sz="quarter" idx="10"/>
          </p:nvPr>
        </p:nvSpPr>
        <p:spPr/>
        <p:txBody>
          <a:bodyPr/>
          <a:lstStyle/>
          <a:p>
            <a:fld id="{24E9AA13-E3FC-4BB6-B68D-5F0F5803D716}" type="slidenum">
              <a:rPr lang="en-US" smtClean="0"/>
              <a:t>5</a:t>
            </a:fld>
            <a:endParaRPr lang="en-US"/>
          </a:p>
        </p:txBody>
      </p:sp>
    </p:spTree>
    <p:extLst>
      <p:ext uri="{BB962C8B-B14F-4D97-AF65-F5344CB8AC3E}">
        <p14:creationId xmlns:p14="http://schemas.microsoft.com/office/powerpoint/2010/main" val="20516001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Reviewing an</a:t>
            </a:r>
            <a:r>
              <a:rPr lang="en-US" baseline="0" dirty="0"/>
              <a:t> annual report and pouring over cash flow, revenue growth, expenditures like R/D all count as fundamental investing</a:t>
            </a:r>
            <a:endParaRPr lang="en-US" dirty="0"/>
          </a:p>
        </p:txBody>
      </p:sp>
      <p:sp>
        <p:nvSpPr>
          <p:cNvPr id="4" name="Slide Number Placeholder 3"/>
          <p:cNvSpPr>
            <a:spLocks noGrp="1"/>
          </p:cNvSpPr>
          <p:nvPr>
            <p:ph type="sldNum" sz="quarter" idx="10"/>
          </p:nvPr>
        </p:nvSpPr>
        <p:spPr/>
        <p:txBody>
          <a:bodyPr/>
          <a:lstStyle/>
          <a:p>
            <a:fld id="{24E9AA13-E3FC-4BB6-B68D-5F0F5803D716}" type="slidenum">
              <a:rPr lang="en-US" smtClean="0"/>
              <a:t>6</a:t>
            </a:fld>
            <a:endParaRPr lang="en-US"/>
          </a:p>
        </p:txBody>
      </p:sp>
    </p:spTree>
    <p:extLst>
      <p:ext uri="{BB962C8B-B14F-4D97-AF65-F5344CB8AC3E}">
        <p14:creationId xmlns:p14="http://schemas.microsoft.com/office/powerpoint/2010/main" val="624807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Reviewing an</a:t>
            </a:r>
            <a:r>
              <a:rPr lang="en-US" baseline="0" dirty="0"/>
              <a:t> annual report and pouring over cash flow, revenue growth, expenditures like R/D all count as fundamental investing</a:t>
            </a:r>
            <a:endParaRPr lang="en-US" dirty="0"/>
          </a:p>
        </p:txBody>
      </p:sp>
      <p:sp>
        <p:nvSpPr>
          <p:cNvPr id="4" name="Slide Number Placeholder 3"/>
          <p:cNvSpPr>
            <a:spLocks noGrp="1"/>
          </p:cNvSpPr>
          <p:nvPr>
            <p:ph type="sldNum" sz="quarter" idx="10"/>
          </p:nvPr>
        </p:nvSpPr>
        <p:spPr/>
        <p:txBody>
          <a:bodyPr/>
          <a:lstStyle/>
          <a:p>
            <a:fld id="{24E9AA13-E3FC-4BB6-B68D-5F0F5803D716}" type="slidenum">
              <a:rPr lang="en-US" smtClean="0"/>
              <a:t>7</a:t>
            </a:fld>
            <a:endParaRPr lang="en-US"/>
          </a:p>
        </p:txBody>
      </p:sp>
    </p:spTree>
    <p:extLst>
      <p:ext uri="{BB962C8B-B14F-4D97-AF65-F5344CB8AC3E}">
        <p14:creationId xmlns:p14="http://schemas.microsoft.com/office/powerpoint/2010/main" val="27964238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$460M </a:t>
            </a:r>
          </a:p>
        </p:txBody>
      </p:sp>
      <p:sp>
        <p:nvSpPr>
          <p:cNvPr id="4" name="Slide Number Placeholder 3"/>
          <p:cNvSpPr>
            <a:spLocks noGrp="1"/>
          </p:cNvSpPr>
          <p:nvPr>
            <p:ph type="sldNum" sz="quarter" idx="10"/>
          </p:nvPr>
        </p:nvSpPr>
        <p:spPr/>
        <p:txBody>
          <a:bodyPr/>
          <a:lstStyle/>
          <a:p>
            <a:fld id="{24E9AA13-E3FC-4BB6-B68D-5F0F5803D716}" type="slidenum">
              <a:rPr lang="en-US" smtClean="0"/>
              <a:t>8</a:t>
            </a:fld>
            <a:endParaRPr lang="en-US"/>
          </a:p>
        </p:txBody>
      </p:sp>
    </p:spTree>
    <p:extLst>
      <p:ext uri="{BB962C8B-B14F-4D97-AF65-F5344CB8AC3E}">
        <p14:creationId xmlns:p14="http://schemas.microsoft.com/office/powerpoint/2010/main" val="32491206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$460M </a:t>
            </a:r>
          </a:p>
          <a:p>
            <a:endParaRPr lang="en-US" dirty="0"/>
          </a:p>
        </p:txBody>
      </p:sp>
      <p:sp>
        <p:nvSpPr>
          <p:cNvPr id="4" name="Slide Number Placeholder 3"/>
          <p:cNvSpPr>
            <a:spLocks noGrp="1"/>
          </p:cNvSpPr>
          <p:nvPr>
            <p:ph type="sldNum" sz="quarter" idx="10"/>
          </p:nvPr>
        </p:nvSpPr>
        <p:spPr/>
        <p:txBody>
          <a:bodyPr/>
          <a:lstStyle/>
          <a:p>
            <a:fld id="{24E9AA13-E3FC-4BB6-B68D-5F0F5803D716}" type="slidenum">
              <a:rPr lang="en-US" smtClean="0"/>
              <a:t>9</a:t>
            </a:fld>
            <a:endParaRPr lang="en-US"/>
          </a:p>
        </p:txBody>
      </p:sp>
    </p:spTree>
    <p:extLst>
      <p:ext uri="{BB962C8B-B14F-4D97-AF65-F5344CB8AC3E}">
        <p14:creationId xmlns:p14="http://schemas.microsoft.com/office/powerpoint/2010/main" val="34478537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$460M </a:t>
            </a:r>
          </a:p>
          <a:p>
            <a:endParaRPr lang="en-US" dirty="0"/>
          </a:p>
        </p:txBody>
      </p:sp>
      <p:sp>
        <p:nvSpPr>
          <p:cNvPr id="4" name="Slide Number Placeholder 3"/>
          <p:cNvSpPr>
            <a:spLocks noGrp="1"/>
          </p:cNvSpPr>
          <p:nvPr>
            <p:ph type="sldNum" sz="quarter" idx="10"/>
          </p:nvPr>
        </p:nvSpPr>
        <p:spPr/>
        <p:txBody>
          <a:bodyPr/>
          <a:lstStyle/>
          <a:p>
            <a:fld id="{24E9AA13-E3FC-4BB6-B68D-5F0F5803D716}" type="slidenum">
              <a:rPr lang="en-US" smtClean="0"/>
              <a:t>10</a:t>
            </a:fld>
            <a:endParaRPr lang="en-US"/>
          </a:p>
        </p:txBody>
      </p:sp>
    </p:spTree>
    <p:extLst>
      <p:ext uri="{BB962C8B-B14F-4D97-AF65-F5344CB8AC3E}">
        <p14:creationId xmlns:p14="http://schemas.microsoft.com/office/powerpoint/2010/main" val="26922847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Advantage:</a:t>
            </a:r>
          </a:p>
          <a:p>
            <a:r>
              <a:rPr lang="en-US" dirty="0"/>
              <a:t>Faster to recognize a buy/sell signal.</a:t>
            </a:r>
          </a:p>
          <a:p>
            <a:r>
              <a:rPr lang="en-US" dirty="0"/>
              <a:t>Disadvantage:</a:t>
            </a:r>
          </a:p>
          <a:p>
            <a:r>
              <a:rPr lang="en-US" dirty="0"/>
              <a:t>More false signals, more sensitivity</a:t>
            </a:r>
          </a:p>
          <a:p>
            <a:endParaRPr lang="en-US" dirty="0"/>
          </a:p>
        </p:txBody>
      </p:sp>
      <p:sp>
        <p:nvSpPr>
          <p:cNvPr id="4" name="Slide Number Placeholder 3"/>
          <p:cNvSpPr>
            <a:spLocks noGrp="1"/>
          </p:cNvSpPr>
          <p:nvPr>
            <p:ph type="sldNum" sz="quarter" idx="10"/>
          </p:nvPr>
        </p:nvSpPr>
        <p:spPr/>
        <p:txBody>
          <a:bodyPr/>
          <a:lstStyle/>
          <a:p>
            <a:fld id="{24E9AA13-E3FC-4BB6-B68D-5F0F5803D716}" type="slidenum">
              <a:rPr lang="en-US" smtClean="0"/>
              <a:t>46</a:t>
            </a:fld>
            <a:endParaRPr lang="en-US"/>
          </a:p>
        </p:txBody>
      </p:sp>
    </p:spTree>
    <p:extLst>
      <p:ext uri="{BB962C8B-B14F-4D97-AF65-F5344CB8AC3E}">
        <p14:creationId xmlns:p14="http://schemas.microsoft.com/office/powerpoint/2010/main" val="13212786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No Cross Validation</a:t>
            </a:r>
          </a:p>
          <a:p>
            <a:r>
              <a:rPr lang="en-US" dirty="0"/>
              <a:t>No Feature Engineering</a:t>
            </a:r>
          </a:p>
        </p:txBody>
      </p:sp>
      <p:sp>
        <p:nvSpPr>
          <p:cNvPr id="4" name="Slide Number Placeholder 3"/>
          <p:cNvSpPr>
            <a:spLocks noGrp="1"/>
          </p:cNvSpPr>
          <p:nvPr>
            <p:ph type="sldNum" sz="quarter" idx="10"/>
          </p:nvPr>
        </p:nvSpPr>
        <p:spPr/>
        <p:txBody>
          <a:bodyPr/>
          <a:lstStyle/>
          <a:p>
            <a:fld id="{24E9AA13-E3FC-4BB6-B68D-5F0F5803D716}" type="slidenum">
              <a:rPr lang="en-US" smtClean="0"/>
              <a:t>60</a:t>
            </a:fld>
            <a:endParaRPr lang="en-US"/>
          </a:p>
        </p:txBody>
      </p:sp>
    </p:spTree>
    <p:extLst>
      <p:ext uri="{BB962C8B-B14F-4D97-AF65-F5344CB8AC3E}">
        <p14:creationId xmlns:p14="http://schemas.microsoft.com/office/powerpoint/2010/main" val="17827735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738B90E-0779-4C36-915C-6F05FCD89456}" type="datetime1">
              <a:rPr lang="en-US" smtClean="0"/>
              <a:t>8/27/2019</a:t>
            </a:fld>
            <a:endParaRPr lang="en-US"/>
          </a:p>
        </p:txBody>
      </p:sp>
      <p:sp>
        <p:nvSpPr>
          <p:cNvPr id="5" name="Footer Placeholder 4"/>
          <p:cNvSpPr>
            <a:spLocks noGrp="1"/>
          </p:cNvSpPr>
          <p:nvPr>
            <p:ph type="ftr" sz="quarter" idx="11"/>
          </p:nvPr>
        </p:nvSpPr>
        <p:spPr/>
        <p:txBody>
          <a:bodyPr/>
          <a:lstStyle/>
          <a:p>
            <a:r>
              <a:rPr lang="en-US" dirty="0"/>
              <a:t>Kwartler</a:t>
            </a:r>
          </a:p>
        </p:txBody>
      </p:sp>
    </p:spTree>
    <p:extLst>
      <p:ext uri="{BB962C8B-B14F-4D97-AF65-F5344CB8AC3E}">
        <p14:creationId xmlns:p14="http://schemas.microsoft.com/office/powerpoint/2010/main" val="6506477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B9EA29D-D431-42FE-B7B6-AAE4454C77D3}" type="datetime1">
              <a:rPr lang="en-US" smtClean="0"/>
              <a:t>8/27/2019</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6" name="Slide Number Placeholder 5"/>
          <p:cNvSpPr>
            <a:spLocks noGrp="1"/>
          </p:cNvSpPr>
          <p:nvPr>
            <p:ph type="sldNum" sz="quarter" idx="4"/>
          </p:nvPr>
        </p:nvSpPr>
        <p:spPr>
          <a:xfrm>
            <a:off x="8385512" y="6356350"/>
            <a:ext cx="199699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290FF7-652B-4475-AEAB-8B1A5D23AE09}" type="slidenum">
              <a:rPr lang="en-US" smtClean="0"/>
              <a:t>‹#›</a:t>
            </a:fld>
            <a:endParaRPr lang="en-US"/>
          </a:p>
        </p:txBody>
      </p:sp>
    </p:spTree>
    <p:extLst>
      <p:ext uri="{BB962C8B-B14F-4D97-AF65-F5344CB8AC3E}">
        <p14:creationId xmlns:p14="http://schemas.microsoft.com/office/powerpoint/2010/main" val="30553888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90D8A1E-EA8F-46C1-B891-AE0C00D9C314}" type="datetime1">
              <a:rPr lang="en-US" smtClean="0"/>
              <a:t>8/27/2019</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7" name="Title 1">
            <a:extLst>
              <a:ext uri="{FF2B5EF4-FFF2-40B4-BE49-F238E27FC236}">
                <a16:creationId xmlns:a16="http://schemas.microsoft.com/office/drawing/2014/main" xmlns="" id="{102205E2-33D5-4DF3-830C-02A4D8F6A2CD}"/>
              </a:ext>
            </a:extLst>
          </p:cNvPr>
          <p:cNvSpPr txBox="1">
            <a:spLocks/>
          </p:cNvSpPr>
          <p:nvPr userDrawn="1"/>
        </p:nvSpPr>
        <p:spPr>
          <a:xfrm>
            <a:off x="838200" y="365127"/>
            <a:ext cx="105156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3300"/>
              <a:t>Click to edit Master title style</a:t>
            </a:r>
          </a:p>
        </p:txBody>
      </p:sp>
      <p:sp>
        <p:nvSpPr>
          <p:cNvPr id="8" name="Slide Number Placeholder 5"/>
          <p:cNvSpPr>
            <a:spLocks noGrp="1"/>
          </p:cNvSpPr>
          <p:nvPr>
            <p:ph type="sldNum" sz="quarter" idx="4"/>
          </p:nvPr>
        </p:nvSpPr>
        <p:spPr>
          <a:xfrm>
            <a:off x="8385512" y="6356350"/>
            <a:ext cx="199699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290FF7-652B-4475-AEAB-8B1A5D23AE09}" type="slidenum">
              <a:rPr lang="en-US" smtClean="0"/>
              <a:t>‹#›</a:t>
            </a:fld>
            <a:endParaRPr lang="en-US"/>
          </a:p>
        </p:txBody>
      </p:sp>
    </p:spTree>
    <p:extLst>
      <p:ext uri="{BB962C8B-B14F-4D97-AF65-F5344CB8AC3E}">
        <p14:creationId xmlns:p14="http://schemas.microsoft.com/office/powerpoint/2010/main" val="2583929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838200" y="1192584"/>
            <a:ext cx="5181600" cy="496906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192584"/>
            <a:ext cx="5181600" cy="496906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9BE256C-8D9A-4404-B47D-41A1AE514425}" type="datetime1">
              <a:rPr lang="en-US" smtClean="0"/>
              <a:t>8/27/2019</a:t>
            </a:fld>
            <a:endParaRPr lang="en-US"/>
          </a:p>
        </p:txBody>
      </p:sp>
      <p:sp>
        <p:nvSpPr>
          <p:cNvPr id="8" name="Title 1"/>
          <p:cNvSpPr>
            <a:spLocks noGrp="1"/>
          </p:cNvSpPr>
          <p:nvPr>
            <p:ph type="title"/>
          </p:nvPr>
        </p:nvSpPr>
        <p:spPr>
          <a:xfrm>
            <a:off x="838200" y="365127"/>
            <a:ext cx="10515600" cy="591477"/>
          </a:xfrm>
          <a:prstGeom prst="rect">
            <a:avLst/>
          </a:prstGeom>
        </p:spPr>
        <p:txBody>
          <a:bodyPr/>
          <a:lstStyle/>
          <a:p>
            <a:r>
              <a:rPr lang="en-US"/>
              <a:t>Click to edit Master title style</a:t>
            </a:r>
          </a:p>
        </p:txBody>
      </p:sp>
      <p:sp>
        <p:nvSpPr>
          <p:cNvPr id="10" name="Footer Placeholder 7">
            <a:extLst>
              <a:ext uri="{FF2B5EF4-FFF2-40B4-BE49-F238E27FC236}">
                <a16:creationId xmlns:a16="http://schemas.microsoft.com/office/drawing/2014/main" xmlns="" id="{130A8189-4FEF-4CE0-9C81-3CDB6240358F}"/>
              </a:ext>
            </a:extLst>
          </p:cNvPr>
          <p:cNvSpPr>
            <a:spLocks noGrp="1"/>
          </p:cNvSpPr>
          <p:nvPr>
            <p:ph type="ftr" sz="quarter" idx="11"/>
          </p:nvPr>
        </p:nvSpPr>
        <p:spPr>
          <a:xfrm>
            <a:off x="4038600" y="6356350"/>
            <a:ext cx="4114800" cy="365125"/>
          </a:xfrm>
        </p:spPr>
        <p:txBody>
          <a:bodyPr/>
          <a:lstStyle/>
          <a:p>
            <a:r>
              <a:rPr lang="en-US" dirty="0"/>
              <a:t>Kwartler</a:t>
            </a:r>
          </a:p>
        </p:txBody>
      </p:sp>
      <p:sp>
        <p:nvSpPr>
          <p:cNvPr id="7" name="Slide Number Placeholder 5"/>
          <p:cNvSpPr>
            <a:spLocks noGrp="1"/>
          </p:cNvSpPr>
          <p:nvPr>
            <p:ph type="sldNum" sz="quarter" idx="4"/>
          </p:nvPr>
        </p:nvSpPr>
        <p:spPr>
          <a:xfrm>
            <a:off x="8385512" y="6356350"/>
            <a:ext cx="199699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290FF7-652B-4475-AEAB-8B1A5D23AE09}" type="slidenum">
              <a:rPr lang="en-US" smtClean="0"/>
              <a:t>‹#›</a:t>
            </a:fld>
            <a:endParaRPr lang="en-US"/>
          </a:p>
        </p:txBody>
      </p:sp>
    </p:spTree>
    <p:extLst>
      <p:ext uri="{BB962C8B-B14F-4D97-AF65-F5344CB8AC3E}">
        <p14:creationId xmlns:p14="http://schemas.microsoft.com/office/powerpoint/2010/main" val="79032111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39789" y="1132519"/>
            <a:ext cx="5157787"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839789" y="1956431"/>
            <a:ext cx="5157787" cy="420521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1" y="1132519"/>
            <a:ext cx="5183188"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6172201" y="1956431"/>
            <a:ext cx="5183188" cy="420521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6CB2154-9035-4012-8189-BAAB61C5A5EE}" type="datetime1">
              <a:rPr lang="en-US" smtClean="0"/>
              <a:t>8/27/2019</a:t>
            </a:fld>
            <a:endParaRPr lang="en-US"/>
          </a:p>
        </p:txBody>
      </p:sp>
      <p:sp>
        <p:nvSpPr>
          <p:cNvPr id="8" name="Footer Placeholder 7"/>
          <p:cNvSpPr>
            <a:spLocks noGrp="1"/>
          </p:cNvSpPr>
          <p:nvPr>
            <p:ph type="ftr" sz="quarter" idx="11"/>
          </p:nvPr>
        </p:nvSpPr>
        <p:spPr/>
        <p:txBody>
          <a:bodyPr/>
          <a:lstStyle/>
          <a:p>
            <a:r>
              <a:rPr lang="en-US" dirty="0"/>
              <a:t>Kwartler</a:t>
            </a:r>
          </a:p>
        </p:txBody>
      </p:sp>
      <p:sp>
        <p:nvSpPr>
          <p:cNvPr id="10" name="Title 1"/>
          <p:cNvSpPr>
            <a:spLocks noGrp="1"/>
          </p:cNvSpPr>
          <p:nvPr>
            <p:ph type="title"/>
          </p:nvPr>
        </p:nvSpPr>
        <p:spPr>
          <a:xfrm>
            <a:off x="838200" y="365127"/>
            <a:ext cx="10515600" cy="591477"/>
          </a:xfrm>
          <a:prstGeom prst="rect">
            <a:avLst/>
          </a:prstGeom>
        </p:spPr>
        <p:txBody>
          <a:bodyPr/>
          <a:lstStyle/>
          <a:p>
            <a:r>
              <a:rPr lang="en-US"/>
              <a:t>Click to edit Master title style</a:t>
            </a:r>
          </a:p>
        </p:txBody>
      </p:sp>
      <p:sp>
        <p:nvSpPr>
          <p:cNvPr id="9" name="Slide Number Placeholder 5"/>
          <p:cNvSpPr>
            <a:spLocks noGrp="1"/>
          </p:cNvSpPr>
          <p:nvPr>
            <p:ph type="sldNum" sz="quarter" idx="12"/>
          </p:nvPr>
        </p:nvSpPr>
        <p:spPr>
          <a:xfrm>
            <a:off x="8385512" y="6356350"/>
            <a:ext cx="199699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290FF7-652B-4475-AEAB-8B1A5D23AE09}" type="slidenum">
              <a:rPr lang="en-US" smtClean="0"/>
              <a:t>‹#›</a:t>
            </a:fld>
            <a:endParaRPr lang="en-US"/>
          </a:p>
        </p:txBody>
      </p:sp>
    </p:spTree>
    <p:extLst>
      <p:ext uri="{BB962C8B-B14F-4D97-AF65-F5344CB8AC3E}">
        <p14:creationId xmlns:p14="http://schemas.microsoft.com/office/powerpoint/2010/main" val="363750219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700A58B-DD98-43D0-B791-721480A02982}" type="datetime1">
              <a:rPr lang="en-US" smtClean="0"/>
              <a:t>8/27/2019</a:t>
            </a:fld>
            <a:endParaRPr lang="en-US"/>
          </a:p>
        </p:txBody>
      </p:sp>
      <p:sp>
        <p:nvSpPr>
          <p:cNvPr id="6" name="Title 1"/>
          <p:cNvSpPr>
            <a:spLocks noGrp="1"/>
          </p:cNvSpPr>
          <p:nvPr>
            <p:ph type="title"/>
          </p:nvPr>
        </p:nvSpPr>
        <p:spPr>
          <a:xfrm>
            <a:off x="838200" y="365127"/>
            <a:ext cx="10515600" cy="591477"/>
          </a:xfrm>
          <a:prstGeom prst="rect">
            <a:avLst/>
          </a:prstGeom>
        </p:spPr>
        <p:txBody>
          <a:bodyPr/>
          <a:lstStyle/>
          <a:p>
            <a:r>
              <a:rPr lang="en-US"/>
              <a:t>Click to edit Master title style</a:t>
            </a:r>
          </a:p>
        </p:txBody>
      </p:sp>
      <p:sp>
        <p:nvSpPr>
          <p:cNvPr id="8" name="Footer Placeholder 7">
            <a:extLst>
              <a:ext uri="{FF2B5EF4-FFF2-40B4-BE49-F238E27FC236}">
                <a16:creationId xmlns:a16="http://schemas.microsoft.com/office/drawing/2014/main" xmlns="" id="{9AA0CF89-B355-4956-8ED3-76727CCF5BC2}"/>
              </a:ext>
            </a:extLst>
          </p:cNvPr>
          <p:cNvSpPr>
            <a:spLocks noGrp="1"/>
          </p:cNvSpPr>
          <p:nvPr>
            <p:ph type="ftr" sz="quarter" idx="11"/>
          </p:nvPr>
        </p:nvSpPr>
        <p:spPr>
          <a:xfrm>
            <a:off x="4038600" y="6356350"/>
            <a:ext cx="4114800" cy="365125"/>
          </a:xfrm>
        </p:spPr>
        <p:txBody>
          <a:bodyPr/>
          <a:lstStyle/>
          <a:p>
            <a:r>
              <a:rPr lang="en-US" dirty="0"/>
              <a:t>Kwartler</a:t>
            </a:r>
          </a:p>
        </p:txBody>
      </p:sp>
      <p:sp>
        <p:nvSpPr>
          <p:cNvPr id="5" name="Slide Number Placeholder 5"/>
          <p:cNvSpPr>
            <a:spLocks noGrp="1"/>
          </p:cNvSpPr>
          <p:nvPr>
            <p:ph type="sldNum" sz="quarter" idx="4"/>
          </p:nvPr>
        </p:nvSpPr>
        <p:spPr>
          <a:xfrm>
            <a:off x="8385512" y="6356350"/>
            <a:ext cx="199699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290FF7-652B-4475-AEAB-8B1A5D23AE09}" type="slidenum">
              <a:rPr lang="en-US" smtClean="0"/>
              <a:t>‹#›</a:t>
            </a:fld>
            <a:endParaRPr lang="en-US"/>
          </a:p>
        </p:txBody>
      </p:sp>
    </p:spTree>
    <p:extLst>
      <p:ext uri="{BB962C8B-B14F-4D97-AF65-F5344CB8AC3E}">
        <p14:creationId xmlns:p14="http://schemas.microsoft.com/office/powerpoint/2010/main" val="42852181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5183188" y="1083213"/>
            <a:ext cx="6172200" cy="5078437"/>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1097280"/>
            <a:ext cx="3932237" cy="5064369"/>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dirty="0"/>
              <a:t>Click to edit Master text styles</a:t>
            </a:r>
          </a:p>
        </p:txBody>
      </p:sp>
      <p:sp>
        <p:nvSpPr>
          <p:cNvPr id="5" name="Date Placeholder 4"/>
          <p:cNvSpPr>
            <a:spLocks noGrp="1"/>
          </p:cNvSpPr>
          <p:nvPr>
            <p:ph type="dt" sz="half" idx="10"/>
          </p:nvPr>
        </p:nvSpPr>
        <p:spPr/>
        <p:txBody>
          <a:bodyPr/>
          <a:lstStyle/>
          <a:p>
            <a:fld id="{4142EED6-FC16-45B9-B8C4-2BC5DBA88325}" type="datetime1">
              <a:rPr lang="en-US" smtClean="0"/>
              <a:t>8/27/2019</a:t>
            </a:fld>
            <a:endParaRPr lang="en-US"/>
          </a:p>
        </p:txBody>
      </p:sp>
      <p:sp>
        <p:nvSpPr>
          <p:cNvPr id="10" name="Title 1"/>
          <p:cNvSpPr>
            <a:spLocks noGrp="1"/>
          </p:cNvSpPr>
          <p:nvPr>
            <p:ph type="title"/>
          </p:nvPr>
        </p:nvSpPr>
        <p:spPr>
          <a:xfrm>
            <a:off x="838200" y="365127"/>
            <a:ext cx="10515600" cy="591477"/>
          </a:xfrm>
          <a:prstGeom prst="rect">
            <a:avLst/>
          </a:prstGeom>
        </p:spPr>
        <p:txBody>
          <a:bodyPr/>
          <a:lstStyle/>
          <a:p>
            <a:r>
              <a:rPr lang="en-US"/>
              <a:t>Click to edit Master title style</a:t>
            </a:r>
          </a:p>
        </p:txBody>
      </p:sp>
      <p:sp>
        <p:nvSpPr>
          <p:cNvPr id="9" name="Footer Placeholder 7">
            <a:extLst>
              <a:ext uri="{FF2B5EF4-FFF2-40B4-BE49-F238E27FC236}">
                <a16:creationId xmlns:a16="http://schemas.microsoft.com/office/drawing/2014/main" xmlns="" id="{EDA14BE6-1728-4A56-AEF1-23D71589B826}"/>
              </a:ext>
            </a:extLst>
          </p:cNvPr>
          <p:cNvSpPr>
            <a:spLocks noGrp="1"/>
          </p:cNvSpPr>
          <p:nvPr>
            <p:ph type="ftr" sz="quarter" idx="11"/>
          </p:nvPr>
        </p:nvSpPr>
        <p:spPr>
          <a:xfrm>
            <a:off x="4038600" y="6356350"/>
            <a:ext cx="4114800" cy="365125"/>
          </a:xfrm>
        </p:spPr>
        <p:txBody>
          <a:bodyPr/>
          <a:lstStyle/>
          <a:p>
            <a:r>
              <a:rPr lang="en-US" dirty="0"/>
              <a:t>Kwartler</a:t>
            </a:r>
          </a:p>
        </p:txBody>
      </p:sp>
      <p:sp>
        <p:nvSpPr>
          <p:cNvPr id="7" name="Slide Number Placeholder 5"/>
          <p:cNvSpPr>
            <a:spLocks noGrp="1"/>
          </p:cNvSpPr>
          <p:nvPr>
            <p:ph type="sldNum" sz="quarter" idx="4"/>
          </p:nvPr>
        </p:nvSpPr>
        <p:spPr>
          <a:xfrm>
            <a:off x="8385512" y="6356350"/>
            <a:ext cx="199699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290FF7-652B-4475-AEAB-8B1A5D23AE09}" type="slidenum">
              <a:rPr lang="en-US" smtClean="0"/>
              <a:t>‹#›</a:t>
            </a:fld>
            <a:endParaRPr lang="en-US"/>
          </a:p>
        </p:txBody>
      </p:sp>
    </p:spTree>
    <p:extLst>
      <p:ext uri="{BB962C8B-B14F-4D97-AF65-F5344CB8AC3E}">
        <p14:creationId xmlns:p14="http://schemas.microsoft.com/office/powerpoint/2010/main" val="358623710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5183188" y="1139483"/>
            <a:ext cx="6172200" cy="5022166"/>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839788" y="1181686"/>
            <a:ext cx="3932237" cy="497996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DF59512B-4F1D-43D7-8819-2F53FEF69650}" type="datetime1">
              <a:rPr lang="en-US" smtClean="0"/>
              <a:t>8/27/2019</a:t>
            </a:fld>
            <a:endParaRPr lang="en-US"/>
          </a:p>
        </p:txBody>
      </p:sp>
      <p:sp>
        <p:nvSpPr>
          <p:cNvPr id="10" name="Title 1"/>
          <p:cNvSpPr>
            <a:spLocks noGrp="1"/>
          </p:cNvSpPr>
          <p:nvPr>
            <p:ph type="title"/>
          </p:nvPr>
        </p:nvSpPr>
        <p:spPr>
          <a:xfrm>
            <a:off x="838200" y="365127"/>
            <a:ext cx="10515600" cy="591477"/>
          </a:xfrm>
          <a:prstGeom prst="rect">
            <a:avLst/>
          </a:prstGeom>
        </p:spPr>
        <p:txBody>
          <a:bodyPr/>
          <a:lstStyle/>
          <a:p>
            <a:r>
              <a:rPr lang="en-US"/>
              <a:t>Click to edit Master title style</a:t>
            </a:r>
          </a:p>
        </p:txBody>
      </p:sp>
      <p:sp>
        <p:nvSpPr>
          <p:cNvPr id="9" name="Footer Placeholder 7">
            <a:extLst>
              <a:ext uri="{FF2B5EF4-FFF2-40B4-BE49-F238E27FC236}">
                <a16:creationId xmlns:a16="http://schemas.microsoft.com/office/drawing/2014/main" xmlns="" id="{EAAF7DC3-F875-4673-AB2B-D34A8D6928FC}"/>
              </a:ext>
            </a:extLst>
          </p:cNvPr>
          <p:cNvSpPr>
            <a:spLocks noGrp="1"/>
          </p:cNvSpPr>
          <p:nvPr>
            <p:ph type="ftr" sz="quarter" idx="11"/>
          </p:nvPr>
        </p:nvSpPr>
        <p:spPr>
          <a:xfrm>
            <a:off x="4038600" y="6356350"/>
            <a:ext cx="4114800" cy="365125"/>
          </a:xfrm>
        </p:spPr>
        <p:txBody>
          <a:bodyPr/>
          <a:lstStyle/>
          <a:p>
            <a:r>
              <a:rPr lang="en-US" dirty="0"/>
              <a:t>Kwartler</a:t>
            </a:r>
          </a:p>
        </p:txBody>
      </p:sp>
      <p:sp>
        <p:nvSpPr>
          <p:cNvPr id="7" name="Slide Number Placeholder 5"/>
          <p:cNvSpPr>
            <a:spLocks noGrp="1"/>
          </p:cNvSpPr>
          <p:nvPr>
            <p:ph type="sldNum" sz="quarter" idx="4"/>
          </p:nvPr>
        </p:nvSpPr>
        <p:spPr>
          <a:xfrm>
            <a:off x="8385512" y="6356350"/>
            <a:ext cx="199699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290FF7-652B-4475-AEAB-8B1A5D23AE09}" type="slidenum">
              <a:rPr lang="en-US" smtClean="0"/>
              <a:t>‹#›</a:t>
            </a:fld>
            <a:endParaRPr lang="en-US"/>
          </a:p>
        </p:txBody>
      </p:sp>
    </p:spTree>
    <p:extLst>
      <p:ext uri="{BB962C8B-B14F-4D97-AF65-F5344CB8AC3E}">
        <p14:creationId xmlns:p14="http://schemas.microsoft.com/office/powerpoint/2010/main" val="195424754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Title and Vertical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1080030"/>
            <a:ext cx="10515600" cy="512064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B9EA29D-D431-42FE-B7B6-AAE4454C77D3}" type="datetime1">
              <a:rPr lang="en-US" smtClean="0"/>
              <a:t>8/27/2019</a:t>
            </a:fld>
            <a:endParaRPr lang="en-US"/>
          </a:p>
        </p:txBody>
      </p:sp>
      <p:sp>
        <p:nvSpPr>
          <p:cNvPr id="7" name="Title 1"/>
          <p:cNvSpPr>
            <a:spLocks noGrp="1"/>
          </p:cNvSpPr>
          <p:nvPr>
            <p:ph type="title"/>
          </p:nvPr>
        </p:nvSpPr>
        <p:spPr>
          <a:xfrm>
            <a:off x="838200" y="365127"/>
            <a:ext cx="10515600" cy="591477"/>
          </a:xfrm>
          <a:prstGeom prst="rect">
            <a:avLst/>
          </a:prstGeom>
        </p:spPr>
        <p:txBody>
          <a:bodyPr/>
          <a:lstStyle/>
          <a:p>
            <a:r>
              <a:rPr lang="en-US"/>
              <a:t>Click to edit Master title style</a:t>
            </a:r>
          </a:p>
        </p:txBody>
      </p:sp>
      <p:sp>
        <p:nvSpPr>
          <p:cNvPr id="9" name="Footer Placeholder 7">
            <a:extLst>
              <a:ext uri="{FF2B5EF4-FFF2-40B4-BE49-F238E27FC236}">
                <a16:creationId xmlns:a16="http://schemas.microsoft.com/office/drawing/2014/main" xmlns="" id="{2DCD5BBF-F6D7-41AD-B8EF-921E3BFF1EF3}"/>
              </a:ext>
            </a:extLst>
          </p:cNvPr>
          <p:cNvSpPr>
            <a:spLocks noGrp="1"/>
          </p:cNvSpPr>
          <p:nvPr>
            <p:ph type="ftr" sz="quarter" idx="11"/>
          </p:nvPr>
        </p:nvSpPr>
        <p:spPr>
          <a:xfrm>
            <a:off x="4038600" y="6356350"/>
            <a:ext cx="4114800" cy="365125"/>
          </a:xfrm>
        </p:spPr>
        <p:txBody>
          <a:bodyPr/>
          <a:lstStyle/>
          <a:p>
            <a:r>
              <a:rPr lang="en-US" dirty="0"/>
              <a:t>Kwartler</a:t>
            </a:r>
          </a:p>
        </p:txBody>
      </p:sp>
      <p:sp>
        <p:nvSpPr>
          <p:cNvPr id="6" name="Slide Number Placeholder 5"/>
          <p:cNvSpPr>
            <a:spLocks noGrp="1"/>
          </p:cNvSpPr>
          <p:nvPr>
            <p:ph type="sldNum" sz="quarter" idx="4"/>
          </p:nvPr>
        </p:nvSpPr>
        <p:spPr>
          <a:xfrm>
            <a:off x="8385512" y="6356350"/>
            <a:ext cx="199699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290FF7-652B-4475-AEAB-8B1A5D23AE09}" type="slidenum">
              <a:rPr lang="en-US" smtClean="0"/>
              <a:t>‹#›</a:t>
            </a:fld>
            <a:endParaRPr lang="en-US"/>
          </a:p>
        </p:txBody>
      </p:sp>
    </p:spTree>
    <p:extLst>
      <p:ext uri="{BB962C8B-B14F-4D97-AF65-F5344CB8AC3E}">
        <p14:creationId xmlns:p14="http://schemas.microsoft.com/office/powerpoint/2010/main" val="16065457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753EFC8-4232-4598-94F6-94C0EBAFC469}" type="datetime1">
              <a:rPr lang="en-US" smtClean="0"/>
              <a:t>8/27/2019</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6" name="Slide Number Placeholder 5"/>
          <p:cNvSpPr>
            <a:spLocks noGrp="1"/>
          </p:cNvSpPr>
          <p:nvPr>
            <p:ph type="sldNum" sz="quarter" idx="4"/>
          </p:nvPr>
        </p:nvSpPr>
        <p:spPr>
          <a:xfrm>
            <a:off x="8385512" y="6356350"/>
            <a:ext cx="199699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290FF7-652B-4475-AEAB-8B1A5D23AE09}" type="slidenum">
              <a:rPr lang="en-US" smtClean="0"/>
              <a:t>‹#›</a:t>
            </a:fld>
            <a:endParaRPr lang="en-US"/>
          </a:p>
        </p:txBody>
      </p:sp>
    </p:spTree>
    <p:extLst>
      <p:ext uri="{BB962C8B-B14F-4D97-AF65-F5344CB8AC3E}">
        <p14:creationId xmlns:p14="http://schemas.microsoft.com/office/powerpoint/2010/main" val="38673228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F3161074-1C18-4AE7-957D-F18524378C85}" type="datetime1">
              <a:rPr lang="en-US" smtClean="0"/>
              <a:t>8/27/2019</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6" name="Slide Number Placeholder 5"/>
          <p:cNvSpPr>
            <a:spLocks noGrp="1"/>
          </p:cNvSpPr>
          <p:nvPr>
            <p:ph type="sldNum" sz="quarter" idx="4"/>
          </p:nvPr>
        </p:nvSpPr>
        <p:spPr>
          <a:xfrm>
            <a:off x="8385512" y="6356350"/>
            <a:ext cx="199699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290FF7-652B-4475-AEAB-8B1A5D23AE09}" type="slidenum">
              <a:rPr lang="en-US" smtClean="0"/>
              <a:t>‹#›</a:t>
            </a:fld>
            <a:endParaRPr lang="en-US"/>
          </a:p>
        </p:txBody>
      </p:sp>
    </p:spTree>
    <p:extLst>
      <p:ext uri="{BB962C8B-B14F-4D97-AF65-F5344CB8AC3E}">
        <p14:creationId xmlns:p14="http://schemas.microsoft.com/office/powerpoint/2010/main" val="16191294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9BE256C-8D9A-4404-B47D-41A1AE514425}" type="datetime1">
              <a:rPr lang="en-US" smtClean="0"/>
              <a:t>8/27/2019</a:t>
            </a:fld>
            <a:endParaRPr lang="en-US"/>
          </a:p>
        </p:txBody>
      </p:sp>
      <p:sp>
        <p:nvSpPr>
          <p:cNvPr id="6" name="Footer Placeholder 5"/>
          <p:cNvSpPr>
            <a:spLocks noGrp="1"/>
          </p:cNvSpPr>
          <p:nvPr>
            <p:ph type="ftr" sz="quarter" idx="11"/>
          </p:nvPr>
        </p:nvSpPr>
        <p:spPr/>
        <p:txBody>
          <a:bodyPr/>
          <a:lstStyle/>
          <a:p>
            <a:r>
              <a:rPr lang="en-US" dirty="0"/>
              <a:t>Kwartler</a:t>
            </a:r>
          </a:p>
        </p:txBody>
      </p:sp>
      <p:sp>
        <p:nvSpPr>
          <p:cNvPr id="7" name="Slide Number Placeholder 5"/>
          <p:cNvSpPr>
            <a:spLocks noGrp="1"/>
          </p:cNvSpPr>
          <p:nvPr>
            <p:ph type="sldNum" sz="quarter" idx="4"/>
          </p:nvPr>
        </p:nvSpPr>
        <p:spPr>
          <a:xfrm>
            <a:off x="8385512" y="6356350"/>
            <a:ext cx="199699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290FF7-652B-4475-AEAB-8B1A5D23AE09}" type="slidenum">
              <a:rPr lang="en-US" smtClean="0"/>
              <a:t>‹#›</a:t>
            </a:fld>
            <a:endParaRPr lang="en-US"/>
          </a:p>
        </p:txBody>
      </p:sp>
    </p:spTree>
    <p:extLst>
      <p:ext uri="{BB962C8B-B14F-4D97-AF65-F5344CB8AC3E}">
        <p14:creationId xmlns:p14="http://schemas.microsoft.com/office/powerpoint/2010/main" val="25642271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6CB2154-9035-4012-8189-BAAB61C5A5EE}" type="datetime1">
              <a:rPr lang="en-US" smtClean="0"/>
              <a:t>8/27/2019</a:t>
            </a:fld>
            <a:endParaRPr lang="en-US"/>
          </a:p>
        </p:txBody>
      </p:sp>
      <p:sp>
        <p:nvSpPr>
          <p:cNvPr id="8" name="Footer Placeholder 7"/>
          <p:cNvSpPr>
            <a:spLocks noGrp="1"/>
          </p:cNvSpPr>
          <p:nvPr>
            <p:ph type="ftr" sz="quarter" idx="11"/>
          </p:nvPr>
        </p:nvSpPr>
        <p:spPr/>
        <p:txBody>
          <a:bodyPr/>
          <a:lstStyle>
            <a:lvl1pPr>
              <a:defRPr/>
            </a:lvl1pPr>
          </a:lstStyle>
          <a:p>
            <a:r>
              <a:rPr lang="en-US" dirty="0"/>
              <a:t>Kwartler</a:t>
            </a:r>
          </a:p>
        </p:txBody>
      </p:sp>
      <p:sp>
        <p:nvSpPr>
          <p:cNvPr id="9" name="Slide Number Placeholder 5"/>
          <p:cNvSpPr>
            <a:spLocks noGrp="1"/>
          </p:cNvSpPr>
          <p:nvPr>
            <p:ph type="sldNum" sz="quarter" idx="12"/>
          </p:nvPr>
        </p:nvSpPr>
        <p:spPr>
          <a:xfrm>
            <a:off x="8385512" y="6356350"/>
            <a:ext cx="199699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290FF7-652B-4475-AEAB-8B1A5D23AE09}" type="slidenum">
              <a:rPr lang="en-US" smtClean="0"/>
              <a:t>‹#›</a:t>
            </a:fld>
            <a:endParaRPr lang="en-US"/>
          </a:p>
        </p:txBody>
      </p:sp>
    </p:spTree>
    <p:extLst>
      <p:ext uri="{BB962C8B-B14F-4D97-AF65-F5344CB8AC3E}">
        <p14:creationId xmlns:p14="http://schemas.microsoft.com/office/powerpoint/2010/main" val="14847725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495487"/>
          </a:xfrm>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6700A58B-DD98-43D0-B791-721480A02982}" type="datetime1">
              <a:rPr lang="en-US" smtClean="0"/>
              <a:t>8/27/2019</a:t>
            </a:fld>
            <a:endParaRPr lang="en-US"/>
          </a:p>
        </p:txBody>
      </p:sp>
      <p:sp>
        <p:nvSpPr>
          <p:cNvPr id="4" name="Footer Placeholder 3"/>
          <p:cNvSpPr>
            <a:spLocks noGrp="1"/>
          </p:cNvSpPr>
          <p:nvPr>
            <p:ph type="ftr" sz="quarter" idx="11"/>
          </p:nvPr>
        </p:nvSpPr>
        <p:spPr/>
        <p:txBody>
          <a:bodyPr/>
          <a:lstStyle/>
          <a:p>
            <a:r>
              <a:rPr lang="en-US" dirty="0"/>
              <a:t>Kwartler</a:t>
            </a:r>
          </a:p>
        </p:txBody>
      </p:sp>
      <p:sp>
        <p:nvSpPr>
          <p:cNvPr id="5" name="Slide Number Placeholder 5"/>
          <p:cNvSpPr>
            <a:spLocks noGrp="1"/>
          </p:cNvSpPr>
          <p:nvPr>
            <p:ph type="sldNum" sz="quarter" idx="4"/>
          </p:nvPr>
        </p:nvSpPr>
        <p:spPr>
          <a:xfrm>
            <a:off x="8385512" y="6356350"/>
            <a:ext cx="199699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290FF7-652B-4475-AEAB-8B1A5D23AE09}" type="slidenum">
              <a:rPr lang="en-US" smtClean="0"/>
              <a:t>‹#›</a:t>
            </a:fld>
            <a:endParaRPr lang="en-US"/>
          </a:p>
        </p:txBody>
      </p:sp>
    </p:spTree>
    <p:extLst>
      <p:ext uri="{BB962C8B-B14F-4D97-AF65-F5344CB8AC3E}">
        <p14:creationId xmlns:p14="http://schemas.microsoft.com/office/powerpoint/2010/main" val="22360184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DB6E382-4F61-4E24-BE1A-377EC83D0E3A}" type="datetime1">
              <a:rPr lang="en-US" smtClean="0"/>
              <a:t>8/27/2019</a:t>
            </a:fld>
            <a:endParaRPr lang="en-US"/>
          </a:p>
        </p:txBody>
      </p:sp>
      <p:sp>
        <p:nvSpPr>
          <p:cNvPr id="3" name="Footer Placeholder 2"/>
          <p:cNvSpPr>
            <a:spLocks noGrp="1"/>
          </p:cNvSpPr>
          <p:nvPr>
            <p:ph type="ftr" sz="quarter" idx="11"/>
          </p:nvPr>
        </p:nvSpPr>
        <p:spPr/>
        <p:txBody>
          <a:bodyPr/>
          <a:lstStyle/>
          <a:p>
            <a:r>
              <a:rPr lang="en-US" dirty="0"/>
              <a:t>Kwartler</a:t>
            </a:r>
          </a:p>
        </p:txBody>
      </p:sp>
      <p:sp>
        <p:nvSpPr>
          <p:cNvPr id="6" name="Title 1">
            <a:extLst>
              <a:ext uri="{FF2B5EF4-FFF2-40B4-BE49-F238E27FC236}">
                <a16:creationId xmlns:a16="http://schemas.microsoft.com/office/drawing/2014/main" xmlns="" id="{B4B018D7-BD37-445E-B8A2-00CA70FB2FC8}"/>
              </a:ext>
            </a:extLst>
          </p:cNvPr>
          <p:cNvSpPr>
            <a:spLocks noGrp="1"/>
          </p:cNvSpPr>
          <p:nvPr>
            <p:ph type="title"/>
          </p:nvPr>
        </p:nvSpPr>
        <p:spPr>
          <a:xfrm>
            <a:off x="838200" y="365125"/>
            <a:ext cx="10515600" cy="495487"/>
          </a:xfrm>
        </p:spPr>
        <p:txBody>
          <a:bodyPr/>
          <a:lstStyle/>
          <a:p>
            <a:r>
              <a:rPr lang="en-US" dirty="0"/>
              <a:t>Click to edit Master title style</a:t>
            </a:r>
          </a:p>
        </p:txBody>
      </p:sp>
      <p:sp>
        <p:nvSpPr>
          <p:cNvPr id="5" name="Slide Number Placeholder 5"/>
          <p:cNvSpPr>
            <a:spLocks noGrp="1"/>
          </p:cNvSpPr>
          <p:nvPr>
            <p:ph type="sldNum" sz="quarter" idx="4"/>
          </p:nvPr>
        </p:nvSpPr>
        <p:spPr>
          <a:xfrm>
            <a:off x="8385512" y="6356350"/>
            <a:ext cx="199699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290FF7-652B-4475-AEAB-8B1A5D23AE09}" type="slidenum">
              <a:rPr lang="en-US" smtClean="0"/>
              <a:t>‹#›</a:t>
            </a:fld>
            <a:endParaRPr lang="en-US"/>
          </a:p>
        </p:txBody>
      </p:sp>
    </p:spTree>
    <p:extLst>
      <p:ext uri="{BB962C8B-B14F-4D97-AF65-F5344CB8AC3E}">
        <p14:creationId xmlns:p14="http://schemas.microsoft.com/office/powerpoint/2010/main" val="356993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142EED6-FC16-45B9-B8C4-2BC5DBA88325}" type="datetime1">
              <a:rPr lang="en-US" smtClean="0"/>
              <a:t>8/27/2019</a:t>
            </a:fld>
            <a:endParaRPr lang="en-US"/>
          </a:p>
        </p:txBody>
      </p:sp>
      <p:sp>
        <p:nvSpPr>
          <p:cNvPr id="6" name="Footer Placeholder 5"/>
          <p:cNvSpPr>
            <a:spLocks noGrp="1"/>
          </p:cNvSpPr>
          <p:nvPr>
            <p:ph type="ftr" sz="quarter" idx="11"/>
          </p:nvPr>
        </p:nvSpPr>
        <p:spPr/>
        <p:txBody>
          <a:bodyPr/>
          <a:lstStyle/>
          <a:p>
            <a:r>
              <a:rPr lang="en-US" dirty="0"/>
              <a:t>Kwartler</a:t>
            </a:r>
          </a:p>
        </p:txBody>
      </p:sp>
      <p:sp>
        <p:nvSpPr>
          <p:cNvPr id="7" name="Slide Number Placeholder 5"/>
          <p:cNvSpPr>
            <a:spLocks noGrp="1"/>
          </p:cNvSpPr>
          <p:nvPr>
            <p:ph type="sldNum" sz="quarter" idx="4"/>
          </p:nvPr>
        </p:nvSpPr>
        <p:spPr>
          <a:xfrm>
            <a:off x="8385512" y="6356350"/>
            <a:ext cx="199699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290FF7-652B-4475-AEAB-8B1A5D23AE09}" type="slidenum">
              <a:rPr lang="en-US" smtClean="0"/>
              <a:t>‹#›</a:t>
            </a:fld>
            <a:endParaRPr lang="en-US"/>
          </a:p>
        </p:txBody>
      </p:sp>
    </p:spTree>
    <p:extLst>
      <p:ext uri="{BB962C8B-B14F-4D97-AF65-F5344CB8AC3E}">
        <p14:creationId xmlns:p14="http://schemas.microsoft.com/office/powerpoint/2010/main" val="35990126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F59512B-4F1D-43D7-8819-2F53FEF69650}" type="datetime1">
              <a:rPr lang="en-US" smtClean="0"/>
              <a:t>8/27/2019</a:t>
            </a:fld>
            <a:endParaRPr lang="en-US"/>
          </a:p>
        </p:txBody>
      </p:sp>
      <p:sp>
        <p:nvSpPr>
          <p:cNvPr id="6" name="Footer Placeholder 5"/>
          <p:cNvSpPr>
            <a:spLocks noGrp="1"/>
          </p:cNvSpPr>
          <p:nvPr>
            <p:ph type="ftr" sz="quarter" idx="11"/>
          </p:nvPr>
        </p:nvSpPr>
        <p:spPr/>
        <p:txBody>
          <a:bodyPr/>
          <a:lstStyle/>
          <a:p>
            <a:r>
              <a:rPr lang="en-US" dirty="0"/>
              <a:t>Kwartler</a:t>
            </a:r>
          </a:p>
        </p:txBody>
      </p:sp>
      <p:sp>
        <p:nvSpPr>
          <p:cNvPr id="7" name="Slide Number Placeholder 5"/>
          <p:cNvSpPr>
            <a:spLocks noGrp="1"/>
          </p:cNvSpPr>
          <p:nvPr>
            <p:ph type="sldNum" sz="quarter" idx="4"/>
          </p:nvPr>
        </p:nvSpPr>
        <p:spPr>
          <a:xfrm>
            <a:off x="8385512" y="6356350"/>
            <a:ext cx="199699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290FF7-652B-4475-AEAB-8B1A5D23AE09}" type="slidenum">
              <a:rPr lang="en-US" smtClean="0"/>
              <a:t>‹#›</a:t>
            </a:fld>
            <a:endParaRPr lang="en-US"/>
          </a:p>
        </p:txBody>
      </p:sp>
    </p:spTree>
    <p:extLst>
      <p:ext uri="{BB962C8B-B14F-4D97-AF65-F5344CB8AC3E}">
        <p14:creationId xmlns:p14="http://schemas.microsoft.com/office/powerpoint/2010/main" val="31195014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6"/>
            <a:ext cx="10515600" cy="58156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8437B94-E2BF-44DC-ADC5-B05FC9934E9D}" type="datetime1">
              <a:rPr lang="en-US" smtClean="0"/>
              <a:t>8/27/2019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Kwartler</a:t>
            </a:r>
          </a:p>
        </p:txBody>
      </p:sp>
      <p:sp>
        <p:nvSpPr>
          <p:cNvPr id="6" name="Slide Number Placeholder 5"/>
          <p:cNvSpPr>
            <a:spLocks noGrp="1"/>
          </p:cNvSpPr>
          <p:nvPr>
            <p:ph type="sldNum" sz="quarter" idx="4"/>
          </p:nvPr>
        </p:nvSpPr>
        <p:spPr>
          <a:xfrm>
            <a:off x="8385512" y="6356350"/>
            <a:ext cx="199699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290FF7-652B-4475-AEAB-8B1A5D23AE09}" type="slidenum">
              <a:rPr lang="en-US" smtClean="0"/>
              <a:t>‹#›</a:t>
            </a:fld>
            <a:endParaRPr lang="en-US"/>
          </a:p>
        </p:txBody>
      </p:sp>
      <p:cxnSp>
        <p:nvCxnSpPr>
          <p:cNvPr id="7" name="Straight Connector 6">
            <a:extLst>
              <a:ext uri="{FF2B5EF4-FFF2-40B4-BE49-F238E27FC236}">
                <a16:creationId xmlns:a16="http://schemas.microsoft.com/office/drawing/2014/main" xmlns="" id="{2B7CA1FE-8EFA-484B-B6F8-DA6F7BE51057}"/>
              </a:ext>
            </a:extLst>
          </p:cNvPr>
          <p:cNvCxnSpPr/>
          <p:nvPr userDrawn="1"/>
        </p:nvCxnSpPr>
        <p:spPr>
          <a:xfrm>
            <a:off x="384518" y="1026944"/>
            <a:ext cx="11422967" cy="0"/>
          </a:xfrm>
          <a:prstGeom prst="line">
            <a:avLst/>
          </a:prstGeom>
          <a:ln>
            <a:solidFill>
              <a:srgbClr val="A51C30"/>
            </a:solidFill>
          </a:ln>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p:cNvPicPr>
          <p:nvPr userDrawn="1"/>
        </p:nvPicPr>
        <p:blipFill>
          <a:blip r:embed="rId19" cstate="print">
            <a:extLst>
              <a:ext uri="{28A0092B-C50C-407E-A947-70E740481C1C}">
                <a14:useLocalDpi xmlns:a14="http://schemas.microsoft.com/office/drawing/2010/main" val="0"/>
              </a:ext>
            </a:extLst>
          </a:blip>
          <a:stretch>
            <a:fillRect/>
          </a:stretch>
        </p:blipFill>
        <p:spPr>
          <a:xfrm>
            <a:off x="10593462" y="6403292"/>
            <a:ext cx="1443790" cy="274320"/>
          </a:xfrm>
          <a:prstGeom prst="rect">
            <a:avLst/>
          </a:prstGeom>
        </p:spPr>
      </p:pic>
    </p:spTree>
    <p:extLst>
      <p:ext uri="{BB962C8B-B14F-4D97-AF65-F5344CB8AC3E}">
        <p14:creationId xmlns:p14="http://schemas.microsoft.com/office/powerpoint/2010/main" val="379044725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64" r:id="rId12"/>
    <p:sldLayoutId id="2147483665" r:id="rId13"/>
    <p:sldLayoutId id="2147483666" r:id="rId14"/>
    <p:sldLayoutId id="2147483668" r:id="rId15"/>
    <p:sldLayoutId id="2147483669" r:id="rId16"/>
    <p:sldLayoutId id="2147483670" r:id="rId17"/>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github.com/kwartler/Quantitative_Financial_Risk_Management_with_R"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3.png"/><Relationship Id="rId7" Type="http://schemas.openxmlformats.org/officeDocument/2006/relationships/hyperlink" Target="https://www.linkedin.com/in/edwardkwartler/" TargetMode="External"/><Relationship Id="rId2" Type="http://schemas.openxmlformats.org/officeDocument/2006/relationships/image" Target="../media/image2.png"/><Relationship Id="rId1" Type="http://schemas.openxmlformats.org/officeDocument/2006/relationships/slideLayout" Target="../slideLayouts/slideLayout6.xml"/><Relationship Id="rId6" Type="http://schemas.openxmlformats.org/officeDocument/2006/relationships/image" Target="../media/image6.jpeg"/><Relationship Id="rId11" Type="http://schemas.openxmlformats.org/officeDocument/2006/relationships/image" Target="../media/image10.png"/><Relationship Id="rId5" Type="http://schemas.openxmlformats.org/officeDocument/2006/relationships/image" Target="../media/image5.png"/><Relationship Id="rId10" Type="http://schemas.openxmlformats.org/officeDocument/2006/relationships/image" Target="../media/image9.png"/><Relationship Id="rId4" Type="http://schemas.openxmlformats.org/officeDocument/2006/relationships/image" Target="../media/image4.png"/><Relationship Id="rId9" Type="http://schemas.openxmlformats.org/officeDocument/2006/relationships/image" Target="../media/image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6.xml"/><Relationship Id="rId5" Type="http://schemas.openxmlformats.org/officeDocument/2006/relationships/image" Target="../media/image25.jpeg"/><Relationship Id="rId4" Type="http://schemas.openxmlformats.org/officeDocument/2006/relationships/image" Target="../media/image24.jpeg"/></Relationships>
</file>

<file path=ppt/slides/_rels/slide28.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6.xml"/><Relationship Id="rId4" Type="http://schemas.openxmlformats.org/officeDocument/2006/relationships/image" Target="../media/image31.png"/></Relationships>
</file>

<file path=ppt/slides/_rels/slide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hyperlink" Target="https://www.steadygo.digital/blog/terrible-stock-photos/" TargetMode="External"/></Relationships>
</file>

<file path=ppt/slides/_rels/slide50.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hyperlink" Target="https://www.lendingclub.com/info/download-data.action" TargetMode="Externa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jpeg"/><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jpe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3" Type="http://schemas.openxmlformats.org/officeDocument/2006/relationships/hyperlink" Target="mtgstocks.com" TargetMode="External"/><Relationship Id="rId2" Type="http://schemas.openxmlformats.org/officeDocument/2006/relationships/hyperlink" Target="mtggoldfish.com" TargetMode="External"/><Relationship Id="rId1" Type="http://schemas.openxmlformats.org/officeDocument/2006/relationships/slideLayout" Target="../slideLayouts/slideLayout6.xml"/><Relationship Id="rId4" Type="http://schemas.openxmlformats.org/officeDocument/2006/relationships/image" Target="../media/image49.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67A20D1-C38F-40A5-B020-EBD3D0FC1155}"/>
              </a:ext>
            </a:extLst>
          </p:cNvPr>
          <p:cNvSpPr>
            <a:spLocks noGrp="1"/>
          </p:cNvSpPr>
          <p:nvPr>
            <p:ph type="ctrTitle"/>
          </p:nvPr>
        </p:nvSpPr>
        <p:spPr/>
        <p:txBody>
          <a:bodyPr>
            <a:normAutofit/>
          </a:bodyPr>
          <a:lstStyle/>
          <a:p>
            <a:r>
              <a:rPr lang="en-US" sz="4800" dirty="0"/>
              <a:t>Introduction to Quantitative Financial Risk Management with R</a:t>
            </a:r>
            <a:endParaRPr lang="en-US" sz="4800" dirty="0"/>
          </a:p>
        </p:txBody>
      </p:sp>
      <p:sp>
        <p:nvSpPr>
          <p:cNvPr id="3" name="Subtitle 2">
            <a:extLst>
              <a:ext uri="{FF2B5EF4-FFF2-40B4-BE49-F238E27FC236}">
                <a16:creationId xmlns:a16="http://schemas.microsoft.com/office/drawing/2014/main" xmlns="" id="{629F9E77-3FDD-40CA-82E9-3C67E139D3A1}"/>
              </a:ext>
            </a:extLst>
          </p:cNvPr>
          <p:cNvSpPr>
            <a:spLocks noGrp="1"/>
          </p:cNvSpPr>
          <p:nvPr>
            <p:ph type="subTitle" idx="1"/>
          </p:nvPr>
        </p:nvSpPr>
        <p:spPr/>
        <p:txBody>
          <a:bodyPr/>
          <a:lstStyle/>
          <a:p>
            <a:r>
              <a:rPr lang="en-US" dirty="0"/>
              <a:t>Ted Kwartler</a:t>
            </a:r>
          </a:p>
        </p:txBody>
      </p:sp>
      <p:sp>
        <p:nvSpPr>
          <p:cNvPr id="4" name="Date Placeholder 3">
            <a:extLst>
              <a:ext uri="{FF2B5EF4-FFF2-40B4-BE49-F238E27FC236}">
                <a16:creationId xmlns:a16="http://schemas.microsoft.com/office/drawing/2014/main" xmlns="" id="{8909B2EE-DD66-4058-A696-AC289906954A}"/>
              </a:ext>
            </a:extLst>
          </p:cNvPr>
          <p:cNvSpPr>
            <a:spLocks noGrp="1"/>
          </p:cNvSpPr>
          <p:nvPr>
            <p:ph type="dt" sz="half" idx="10"/>
          </p:nvPr>
        </p:nvSpPr>
        <p:spPr/>
        <p:txBody>
          <a:bodyPr/>
          <a:lstStyle/>
          <a:p>
            <a:fld id="{5738B90E-0779-4C36-915C-6F05FCD89456}" type="datetime1">
              <a:rPr lang="en-US" smtClean="0"/>
              <a:t>8/27/2019</a:t>
            </a:fld>
            <a:endParaRPr lang="en-US"/>
          </a:p>
        </p:txBody>
      </p:sp>
      <p:sp>
        <p:nvSpPr>
          <p:cNvPr id="6" name="Footer Placeholder 5">
            <a:extLst>
              <a:ext uri="{FF2B5EF4-FFF2-40B4-BE49-F238E27FC236}">
                <a16:creationId xmlns:a16="http://schemas.microsoft.com/office/drawing/2014/main" xmlns="" id="{31E96655-E1DA-41A3-90E3-F63E0ECB1AE6}"/>
              </a:ext>
            </a:extLst>
          </p:cNvPr>
          <p:cNvSpPr>
            <a:spLocks noGrp="1"/>
          </p:cNvSpPr>
          <p:nvPr>
            <p:ph type="ftr" sz="quarter" idx="11"/>
          </p:nvPr>
        </p:nvSpPr>
        <p:spPr/>
        <p:txBody>
          <a:bodyPr/>
          <a:lstStyle/>
          <a:p>
            <a:r>
              <a:rPr lang="en-US" dirty="0"/>
              <a:t>Kwartler</a:t>
            </a:r>
          </a:p>
        </p:txBody>
      </p:sp>
      <p:sp>
        <p:nvSpPr>
          <p:cNvPr id="5" name="Slide Number Placeholder 4">
            <a:extLst>
              <a:ext uri="{FF2B5EF4-FFF2-40B4-BE49-F238E27FC236}">
                <a16:creationId xmlns:a16="http://schemas.microsoft.com/office/drawing/2014/main" xmlns="" id="{A46ACE7D-882D-448A-8D8E-544494B44B9F}"/>
              </a:ext>
            </a:extLst>
          </p:cNvPr>
          <p:cNvSpPr>
            <a:spLocks noGrp="1"/>
          </p:cNvSpPr>
          <p:nvPr>
            <p:ph type="sldNum" sz="quarter" idx="4294967295"/>
          </p:nvPr>
        </p:nvSpPr>
        <p:spPr>
          <a:xfrm>
            <a:off x="8610600" y="6356350"/>
            <a:ext cx="1996996" cy="365125"/>
          </a:xfrm>
        </p:spPr>
        <p:txBody>
          <a:bodyPr/>
          <a:lstStyle/>
          <a:p>
            <a:fld id="{37290FF7-652B-4475-AEAB-8B1A5D23AE09}" type="slidenum">
              <a:rPr lang="en-US" smtClean="0"/>
              <a:t>1</a:t>
            </a:fld>
            <a:endParaRPr lang="en-US" dirty="0"/>
          </a:p>
        </p:txBody>
      </p:sp>
      <p:sp>
        <p:nvSpPr>
          <p:cNvPr id="7" name="Rectangle 6"/>
          <p:cNvSpPr/>
          <p:nvPr/>
        </p:nvSpPr>
        <p:spPr>
          <a:xfrm>
            <a:off x="2258796" y="4988467"/>
            <a:ext cx="7674409" cy="369332"/>
          </a:xfrm>
          <a:prstGeom prst="rect">
            <a:avLst/>
          </a:prstGeom>
        </p:spPr>
        <p:txBody>
          <a:bodyPr wrap="none">
            <a:spAutoFit/>
          </a:bodyPr>
          <a:lstStyle/>
          <a:p>
            <a:pPr algn="ctr"/>
            <a:r>
              <a:rPr lang="en-US" dirty="0">
                <a:hlinkClick r:id="rId3"/>
              </a:rPr>
              <a:t>https://github.com/kwartler/Quantitative_Financial_Risk_Management_with_R</a:t>
            </a:r>
            <a:endParaRPr lang="en-US" b="1" dirty="0"/>
          </a:p>
        </p:txBody>
      </p:sp>
    </p:spTree>
    <p:extLst>
      <p:ext uri="{BB962C8B-B14F-4D97-AF65-F5344CB8AC3E}">
        <p14:creationId xmlns:p14="http://schemas.microsoft.com/office/powerpoint/2010/main" val="22678102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Keep in mind for trading…</a:t>
            </a:r>
            <a:endParaRPr lang="en-US" dirty="0"/>
          </a:p>
        </p:txBody>
      </p:sp>
      <p:sp>
        <p:nvSpPr>
          <p:cNvPr id="3" name="Date Placeholder 2"/>
          <p:cNvSpPr>
            <a:spLocks noGrp="1"/>
          </p:cNvSpPr>
          <p:nvPr>
            <p:ph type="dt" sz="half" idx="10"/>
          </p:nvPr>
        </p:nvSpPr>
        <p:spPr/>
        <p:txBody>
          <a:bodyPr/>
          <a:lstStyle/>
          <a:p>
            <a:fld id="{6700A58B-DD98-43D0-B791-721480A02982}" type="datetime1">
              <a:rPr lang="en-US" smtClean="0"/>
              <a:t>8/27/2019</a:t>
            </a:fld>
            <a:endParaRPr lang="en-US"/>
          </a:p>
        </p:txBody>
      </p:sp>
      <p:sp>
        <p:nvSpPr>
          <p:cNvPr id="4" name="Footer Placeholder 3"/>
          <p:cNvSpPr>
            <a:spLocks noGrp="1"/>
          </p:cNvSpPr>
          <p:nvPr>
            <p:ph type="ftr" sz="quarter" idx="11"/>
          </p:nvPr>
        </p:nvSpPr>
        <p:spPr/>
        <p:txBody>
          <a:bodyPr/>
          <a:lstStyle/>
          <a:p>
            <a:r>
              <a:rPr lang="en-US" smtClean="0"/>
              <a:t>Kwartler</a:t>
            </a:r>
            <a:endParaRPr lang="en-US" dirty="0"/>
          </a:p>
        </p:txBody>
      </p:sp>
      <p:sp>
        <p:nvSpPr>
          <p:cNvPr id="5" name="Slide Number Placeholder 4"/>
          <p:cNvSpPr>
            <a:spLocks noGrp="1"/>
          </p:cNvSpPr>
          <p:nvPr>
            <p:ph type="sldNum" sz="quarter" idx="4"/>
          </p:nvPr>
        </p:nvSpPr>
        <p:spPr/>
        <p:txBody>
          <a:bodyPr/>
          <a:lstStyle/>
          <a:p>
            <a:fld id="{37290FF7-652B-4475-AEAB-8B1A5D23AE09}" type="slidenum">
              <a:rPr lang="en-US" smtClean="0"/>
              <a:t>10</a:t>
            </a:fld>
            <a:endParaRPr lang="en-US"/>
          </a:p>
        </p:txBody>
      </p:sp>
      <p:sp>
        <p:nvSpPr>
          <p:cNvPr id="7" name="Rectangle 6"/>
          <p:cNvSpPr/>
          <p:nvPr/>
        </p:nvSpPr>
        <p:spPr>
          <a:xfrm>
            <a:off x="426720" y="1171570"/>
            <a:ext cx="11338560" cy="79269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In the short term the market is a NEGATIVE sum transaction.  Market “makers” make money on the transactions.  Retail investors pay a commission/fee for the trade.</a:t>
            </a:r>
            <a:endParaRPr lang="en-US" sz="2400" dirty="0"/>
          </a:p>
        </p:txBody>
      </p:sp>
      <p:pic>
        <p:nvPicPr>
          <p:cNvPr id="8" name="Picture 2" descr="Image result for knight capital"/>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67162" y="2923777"/>
            <a:ext cx="4257676" cy="1614369"/>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26720" y="5557295"/>
            <a:ext cx="11338560" cy="5386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Be careful &amp; be sure to test your indicators!</a:t>
            </a:r>
            <a:endParaRPr lang="en-US" sz="2400" dirty="0"/>
          </a:p>
        </p:txBody>
      </p:sp>
    </p:spTree>
    <p:extLst>
      <p:ext uri="{BB962C8B-B14F-4D97-AF65-F5344CB8AC3E}">
        <p14:creationId xmlns:p14="http://schemas.microsoft.com/office/powerpoint/2010/main" val="9234997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What type?</a:t>
            </a:r>
          </a:p>
        </p:txBody>
      </p:sp>
      <p:sp>
        <p:nvSpPr>
          <p:cNvPr id="2" name="Date Placeholder 1"/>
          <p:cNvSpPr>
            <a:spLocks noGrp="1"/>
          </p:cNvSpPr>
          <p:nvPr>
            <p:ph type="dt" sz="half" idx="10"/>
          </p:nvPr>
        </p:nvSpPr>
        <p:spPr/>
        <p:txBody>
          <a:bodyPr/>
          <a:lstStyle/>
          <a:p>
            <a:fld id="{6700A58B-DD98-43D0-B791-721480A02982}" type="datetime1">
              <a:rPr lang="en-US" smtClean="0"/>
              <a:t>8/27/2019</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7" name="TextBox 6"/>
          <p:cNvSpPr txBox="1"/>
          <p:nvPr/>
        </p:nvSpPr>
        <p:spPr>
          <a:xfrm>
            <a:off x="361507" y="2070638"/>
            <a:ext cx="11525693" cy="2031325"/>
          </a:xfrm>
          <a:prstGeom prst="rect">
            <a:avLst/>
          </a:prstGeom>
          <a:noFill/>
        </p:spPr>
        <p:txBody>
          <a:bodyPr wrap="square" rtlCol="0">
            <a:spAutoFit/>
          </a:bodyPr>
          <a:lstStyle/>
          <a:p>
            <a:pPr marL="285750" indent="-285750">
              <a:buFont typeface="Arial" panose="020B0604020202020204" pitchFamily="34" charset="0"/>
              <a:buChar char="•"/>
            </a:pPr>
            <a:r>
              <a:rPr lang="en-US" b="1" dirty="0"/>
              <a:t>Belief Based </a:t>
            </a:r>
            <a:r>
              <a:rPr lang="en-US" dirty="0"/>
              <a:t>– some intrinsic value of the company is appealing and triggers a buy/selling action. </a:t>
            </a:r>
          </a:p>
          <a:p>
            <a:endParaRPr lang="en-US" b="1" dirty="0"/>
          </a:p>
          <a:p>
            <a:pPr marL="285750" indent="-285750">
              <a:buFont typeface="Arial" panose="020B0604020202020204" pitchFamily="34" charset="0"/>
              <a:buChar char="•"/>
            </a:pPr>
            <a:r>
              <a:rPr lang="en-US" b="1" dirty="0"/>
              <a:t>Fundamental Trading  </a:t>
            </a:r>
            <a:r>
              <a:rPr lang="en-US" dirty="0"/>
              <a:t>- traditional financial indicator triggers an action regardless of sector, or company product.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Technical Trading </a:t>
            </a:r>
            <a:r>
              <a:rPr lang="en-US" dirty="0"/>
              <a:t>– trade based on “indications” or “</a:t>
            </a:r>
            <a:r>
              <a:rPr lang="en-US" dirty="0" err="1"/>
              <a:t>algo</a:t>
            </a:r>
            <a:r>
              <a:rPr lang="en-US" dirty="0"/>
              <a:t> trading”</a:t>
            </a:r>
          </a:p>
          <a:p>
            <a:pPr marL="1200150" lvl="2"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High Frequency Trading </a:t>
            </a:r>
            <a:r>
              <a:rPr lang="en-US" dirty="0"/>
              <a:t>– “scalping” small profits repeatedly</a:t>
            </a:r>
          </a:p>
        </p:txBody>
      </p:sp>
      <p:sp>
        <p:nvSpPr>
          <p:cNvPr id="8" name="Slide Number Placeholder 4">
            <a:extLst>
              <a:ext uri="{FF2B5EF4-FFF2-40B4-BE49-F238E27FC236}">
                <a16:creationId xmlns:a16="http://schemas.microsoft.com/office/drawing/2014/main" xmlns="" id="{DB3CD476-8C5E-4AB2-A663-A7728E2070E2}"/>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11</a:t>
            </a:fld>
            <a:endParaRPr lang="en-US" dirty="0"/>
          </a:p>
        </p:txBody>
      </p:sp>
      <p:sp>
        <p:nvSpPr>
          <p:cNvPr id="9" name="Rectangle 8">
            <a:extLst>
              <a:ext uri="{FF2B5EF4-FFF2-40B4-BE49-F238E27FC236}">
                <a16:creationId xmlns:a16="http://schemas.microsoft.com/office/drawing/2014/main" xmlns="" id="{C50C5A1E-032F-45F0-99A4-8EA146A7F0C8}"/>
              </a:ext>
            </a:extLst>
          </p:cNvPr>
          <p:cNvSpPr/>
          <p:nvPr/>
        </p:nvSpPr>
        <p:spPr>
          <a:xfrm>
            <a:off x="243840" y="1257300"/>
            <a:ext cx="11704320" cy="72035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The Stochastic Momentum Indicator (SMI), a formula for measuring momentum,  crossed over to positive territory.   I think I will buy Google (Alphabet).</a:t>
            </a:r>
          </a:p>
        </p:txBody>
      </p:sp>
    </p:spTree>
    <p:extLst>
      <p:ext uri="{BB962C8B-B14F-4D97-AF65-F5344CB8AC3E}">
        <p14:creationId xmlns:p14="http://schemas.microsoft.com/office/powerpoint/2010/main" val="3712350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What type?</a:t>
            </a:r>
          </a:p>
        </p:txBody>
      </p:sp>
      <p:sp>
        <p:nvSpPr>
          <p:cNvPr id="2" name="Date Placeholder 1"/>
          <p:cNvSpPr>
            <a:spLocks noGrp="1"/>
          </p:cNvSpPr>
          <p:nvPr>
            <p:ph type="dt" sz="half" idx="10"/>
          </p:nvPr>
        </p:nvSpPr>
        <p:spPr/>
        <p:txBody>
          <a:bodyPr/>
          <a:lstStyle/>
          <a:p>
            <a:fld id="{6700A58B-DD98-43D0-B791-721480A02982}" type="datetime1">
              <a:rPr lang="en-US" smtClean="0"/>
              <a:t>8/27/2019</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8" name="Slide Number Placeholder 4">
            <a:extLst>
              <a:ext uri="{FF2B5EF4-FFF2-40B4-BE49-F238E27FC236}">
                <a16:creationId xmlns:a16="http://schemas.microsoft.com/office/drawing/2014/main" xmlns="" id="{10C4A524-9A21-435F-97A8-6744A7EE6F3E}"/>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12</a:t>
            </a:fld>
            <a:endParaRPr lang="en-US" dirty="0"/>
          </a:p>
        </p:txBody>
      </p:sp>
      <p:sp>
        <p:nvSpPr>
          <p:cNvPr id="10" name="Rectangle 9">
            <a:extLst>
              <a:ext uri="{FF2B5EF4-FFF2-40B4-BE49-F238E27FC236}">
                <a16:creationId xmlns:a16="http://schemas.microsoft.com/office/drawing/2014/main" xmlns="" id="{438C4205-3127-4CFC-8EE1-EAC442953C33}"/>
              </a:ext>
            </a:extLst>
          </p:cNvPr>
          <p:cNvSpPr/>
          <p:nvPr/>
        </p:nvSpPr>
        <p:spPr>
          <a:xfrm>
            <a:off x="243840" y="1257300"/>
            <a:ext cx="11704320" cy="72035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Our PhD physicist wrote an algorithm that trades apple stock 10,000 per minute.</a:t>
            </a:r>
          </a:p>
        </p:txBody>
      </p:sp>
      <p:sp>
        <p:nvSpPr>
          <p:cNvPr id="11" name="TextBox 10">
            <a:extLst>
              <a:ext uri="{FF2B5EF4-FFF2-40B4-BE49-F238E27FC236}">
                <a16:creationId xmlns:a16="http://schemas.microsoft.com/office/drawing/2014/main" xmlns="" id="{28356268-838C-4177-AEA9-D5EA5EDE64B7}"/>
              </a:ext>
            </a:extLst>
          </p:cNvPr>
          <p:cNvSpPr txBox="1"/>
          <p:nvPr/>
        </p:nvSpPr>
        <p:spPr>
          <a:xfrm>
            <a:off x="361507" y="2070638"/>
            <a:ext cx="11525693" cy="2031325"/>
          </a:xfrm>
          <a:prstGeom prst="rect">
            <a:avLst/>
          </a:prstGeom>
          <a:noFill/>
        </p:spPr>
        <p:txBody>
          <a:bodyPr wrap="square" rtlCol="0">
            <a:spAutoFit/>
          </a:bodyPr>
          <a:lstStyle/>
          <a:p>
            <a:pPr marL="285750" indent="-285750">
              <a:buFont typeface="Arial" panose="020B0604020202020204" pitchFamily="34" charset="0"/>
              <a:buChar char="•"/>
            </a:pPr>
            <a:r>
              <a:rPr lang="en-US" b="1" dirty="0"/>
              <a:t>Belief Based </a:t>
            </a:r>
            <a:r>
              <a:rPr lang="en-US" dirty="0"/>
              <a:t>– some intrinsic value of the company is appealing and triggers a buy/selling action. </a:t>
            </a:r>
          </a:p>
          <a:p>
            <a:endParaRPr lang="en-US" b="1" dirty="0"/>
          </a:p>
          <a:p>
            <a:pPr marL="285750" indent="-285750">
              <a:buFont typeface="Arial" panose="020B0604020202020204" pitchFamily="34" charset="0"/>
              <a:buChar char="•"/>
            </a:pPr>
            <a:r>
              <a:rPr lang="en-US" b="1" dirty="0"/>
              <a:t>Fundamental Trading  </a:t>
            </a:r>
            <a:r>
              <a:rPr lang="en-US" dirty="0"/>
              <a:t>- traditional financial indicator triggers an action regardless of sector, or company product.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Technical Trading </a:t>
            </a:r>
            <a:r>
              <a:rPr lang="en-US" dirty="0"/>
              <a:t>– trade based on “indications” or “</a:t>
            </a:r>
            <a:r>
              <a:rPr lang="en-US" dirty="0" err="1"/>
              <a:t>algo</a:t>
            </a:r>
            <a:r>
              <a:rPr lang="en-US" dirty="0"/>
              <a:t> trading”</a:t>
            </a:r>
          </a:p>
          <a:p>
            <a:pPr marL="1200150" lvl="2"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High Frequency Trading </a:t>
            </a:r>
            <a:r>
              <a:rPr lang="en-US" dirty="0"/>
              <a:t>– “scalping” small profits repeatedly</a:t>
            </a:r>
          </a:p>
        </p:txBody>
      </p:sp>
    </p:spTree>
    <p:extLst>
      <p:ext uri="{BB962C8B-B14F-4D97-AF65-F5344CB8AC3E}">
        <p14:creationId xmlns:p14="http://schemas.microsoft.com/office/powerpoint/2010/main" val="12357473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What type?</a:t>
            </a:r>
          </a:p>
        </p:txBody>
      </p:sp>
      <p:sp>
        <p:nvSpPr>
          <p:cNvPr id="2" name="Date Placeholder 1"/>
          <p:cNvSpPr>
            <a:spLocks noGrp="1"/>
          </p:cNvSpPr>
          <p:nvPr>
            <p:ph type="dt" sz="half" idx="10"/>
          </p:nvPr>
        </p:nvSpPr>
        <p:spPr/>
        <p:txBody>
          <a:bodyPr/>
          <a:lstStyle/>
          <a:p>
            <a:fld id="{6700A58B-DD98-43D0-B791-721480A02982}" type="datetime1">
              <a:rPr lang="en-US" smtClean="0"/>
              <a:t>8/27/2019</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8" name="Slide Number Placeholder 4">
            <a:extLst>
              <a:ext uri="{FF2B5EF4-FFF2-40B4-BE49-F238E27FC236}">
                <a16:creationId xmlns:a16="http://schemas.microsoft.com/office/drawing/2014/main" xmlns="" id="{F9C7C0F6-E422-4498-A11B-8E8053867941}"/>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13</a:t>
            </a:fld>
            <a:endParaRPr lang="en-US" dirty="0"/>
          </a:p>
        </p:txBody>
      </p:sp>
      <p:sp>
        <p:nvSpPr>
          <p:cNvPr id="10" name="Rectangle 9">
            <a:extLst>
              <a:ext uri="{FF2B5EF4-FFF2-40B4-BE49-F238E27FC236}">
                <a16:creationId xmlns:a16="http://schemas.microsoft.com/office/drawing/2014/main" xmlns="" id="{5497F316-D52C-4CC1-8CD4-30CED11F8FDC}"/>
              </a:ext>
            </a:extLst>
          </p:cNvPr>
          <p:cNvSpPr/>
          <p:nvPr/>
        </p:nvSpPr>
        <p:spPr>
          <a:xfrm>
            <a:off x="243840" y="1257300"/>
            <a:ext cx="11704320" cy="72035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I won’t buy firearm companies.</a:t>
            </a:r>
          </a:p>
        </p:txBody>
      </p:sp>
      <p:sp>
        <p:nvSpPr>
          <p:cNvPr id="11" name="TextBox 10">
            <a:extLst>
              <a:ext uri="{FF2B5EF4-FFF2-40B4-BE49-F238E27FC236}">
                <a16:creationId xmlns:a16="http://schemas.microsoft.com/office/drawing/2014/main" xmlns="" id="{E9D746EA-954F-4485-85E0-7F378B6653F0}"/>
              </a:ext>
            </a:extLst>
          </p:cNvPr>
          <p:cNvSpPr txBox="1"/>
          <p:nvPr/>
        </p:nvSpPr>
        <p:spPr>
          <a:xfrm>
            <a:off x="361507" y="2070638"/>
            <a:ext cx="11525693" cy="2031325"/>
          </a:xfrm>
          <a:prstGeom prst="rect">
            <a:avLst/>
          </a:prstGeom>
          <a:noFill/>
        </p:spPr>
        <p:txBody>
          <a:bodyPr wrap="square" rtlCol="0">
            <a:spAutoFit/>
          </a:bodyPr>
          <a:lstStyle/>
          <a:p>
            <a:pPr marL="285750" indent="-285750">
              <a:buFont typeface="Arial" panose="020B0604020202020204" pitchFamily="34" charset="0"/>
              <a:buChar char="•"/>
            </a:pPr>
            <a:r>
              <a:rPr lang="en-US" b="1" dirty="0"/>
              <a:t>Belief Based </a:t>
            </a:r>
            <a:r>
              <a:rPr lang="en-US" dirty="0"/>
              <a:t>– some intrinsic value of the company is appealing and triggers a buy/selling action. </a:t>
            </a:r>
          </a:p>
          <a:p>
            <a:endParaRPr lang="en-US" b="1" dirty="0"/>
          </a:p>
          <a:p>
            <a:pPr marL="285750" indent="-285750">
              <a:buFont typeface="Arial" panose="020B0604020202020204" pitchFamily="34" charset="0"/>
              <a:buChar char="•"/>
            </a:pPr>
            <a:r>
              <a:rPr lang="en-US" b="1" dirty="0"/>
              <a:t>Fundamental Trading  </a:t>
            </a:r>
            <a:r>
              <a:rPr lang="en-US" dirty="0"/>
              <a:t>- traditional financial indicator triggers an action regardless of sector, or company product.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Technical Trading </a:t>
            </a:r>
            <a:r>
              <a:rPr lang="en-US" dirty="0"/>
              <a:t>– trade based on “indications” or “</a:t>
            </a:r>
            <a:r>
              <a:rPr lang="en-US" dirty="0" err="1"/>
              <a:t>algo</a:t>
            </a:r>
            <a:r>
              <a:rPr lang="en-US" dirty="0"/>
              <a:t> trading”</a:t>
            </a:r>
          </a:p>
          <a:p>
            <a:pPr marL="1200150" lvl="2"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High Frequency Trading </a:t>
            </a:r>
            <a:r>
              <a:rPr lang="en-US" dirty="0"/>
              <a:t>– “scalping” small profits repeatedly</a:t>
            </a:r>
          </a:p>
        </p:txBody>
      </p:sp>
    </p:spTree>
    <p:extLst>
      <p:ext uri="{BB962C8B-B14F-4D97-AF65-F5344CB8AC3E}">
        <p14:creationId xmlns:p14="http://schemas.microsoft.com/office/powerpoint/2010/main" val="9178830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What type?</a:t>
            </a:r>
          </a:p>
        </p:txBody>
      </p:sp>
      <p:sp>
        <p:nvSpPr>
          <p:cNvPr id="2" name="Date Placeholder 1"/>
          <p:cNvSpPr>
            <a:spLocks noGrp="1"/>
          </p:cNvSpPr>
          <p:nvPr>
            <p:ph type="dt" sz="half" idx="10"/>
          </p:nvPr>
        </p:nvSpPr>
        <p:spPr/>
        <p:txBody>
          <a:bodyPr/>
          <a:lstStyle/>
          <a:p>
            <a:fld id="{6700A58B-DD98-43D0-B791-721480A02982}" type="datetime1">
              <a:rPr lang="en-US" smtClean="0"/>
              <a:t>8/27/2019</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8" name="Slide Number Placeholder 4">
            <a:extLst>
              <a:ext uri="{FF2B5EF4-FFF2-40B4-BE49-F238E27FC236}">
                <a16:creationId xmlns:a16="http://schemas.microsoft.com/office/drawing/2014/main" xmlns="" id="{6F5A41F1-923D-46DD-8086-AB2A7AB668D3}"/>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14</a:t>
            </a:fld>
            <a:endParaRPr lang="en-US" dirty="0"/>
          </a:p>
        </p:txBody>
      </p:sp>
      <p:sp>
        <p:nvSpPr>
          <p:cNvPr id="10" name="Rectangle 9">
            <a:extLst>
              <a:ext uri="{FF2B5EF4-FFF2-40B4-BE49-F238E27FC236}">
                <a16:creationId xmlns:a16="http://schemas.microsoft.com/office/drawing/2014/main" xmlns="" id="{98583747-54E3-4BD6-BB69-2A7E75C70AC6}"/>
              </a:ext>
            </a:extLst>
          </p:cNvPr>
          <p:cNvSpPr/>
          <p:nvPr/>
        </p:nvSpPr>
        <p:spPr>
          <a:xfrm>
            <a:off x="243840" y="1257300"/>
            <a:ext cx="11704320" cy="72035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In our workshop we </a:t>
            </a:r>
            <a:r>
              <a:rPr lang="en-US" sz="2400" dirty="0"/>
              <a:t>modeled the probability of risk using a decision tree and it looks like </a:t>
            </a:r>
            <a:r>
              <a:rPr lang="en-US" sz="2400" dirty="0" smtClean="0"/>
              <a:t>buying </a:t>
            </a:r>
            <a:r>
              <a:rPr lang="en-US" sz="2400" dirty="0"/>
              <a:t>a </a:t>
            </a:r>
            <a:r>
              <a:rPr lang="en-US" sz="2400" dirty="0" smtClean="0"/>
              <a:t>consumer loan </a:t>
            </a:r>
            <a:r>
              <a:rPr lang="en-US" sz="2400" dirty="0"/>
              <a:t>is a good investment.</a:t>
            </a:r>
          </a:p>
        </p:txBody>
      </p:sp>
      <p:sp>
        <p:nvSpPr>
          <p:cNvPr id="11" name="TextBox 10">
            <a:extLst>
              <a:ext uri="{FF2B5EF4-FFF2-40B4-BE49-F238E27FC236}">
                <a16:creationId xmlns:a16="http://schemas.microsoft.com/office/drawing/2014/main" xmlns="" id="{E4593873-6F4B-445D-BFB2-C90597F668F9}"/>
              </a:ext>
            </a:extLst>
          </p:cNvPr>
          <p:cNvSpPr txBox="1"/>
          <p:nvPr/>
        </p:nvSpPr>
        <p:spPr>
          <a:xfrm>
            <a:off x="361507" y="2070638"/>
            <a:ext cx="11525693" cy="2031325"/>
          </a:xfrm>
          <a:prstGeom prst="rect">
            <a:avLst/>
          </a:prstGeom>
          <a:noFill/>
        </p:spPr>
        <p:txBody>
          <a:bodyPr wrap="square" rtlCol="0">
            <a:spAutoFit/>
          </a:bodyPr>
          <a:lstStyle/>
          <a:p>
            <a:pPr marL="285750" indent="-285750">
              <a:buFont typeface="Arial" panose="020B0604020202020204" pitchFamily="34" charset="0"/>
              <a:buChar char="•"/>
            </a:pPr>
            <a:r>
              <a:rPr lang="en-US" b="1" dirty="0"/>
              <a:t>Belief Based </a:t>
            </a:r>
            <a:r>
              <a:rPr lang="en-US" dirty="0"/>
              <a:t>– some intrinsic value of the company is appealing and triggers a buy/selling action. </a:t>
            </a:r>
          </a:p>
          <a:p>
            <a:endParaRPr lang="en-US" b="1" dirty="0"/>
          </a:p>
          <a:p>
            <a:pPr marL="285750" indent="-285750">
              <a:buFont typeface="Arial" panose="020B0604020202020204" pitchFamily="34" charset="0"/>
              <a:buChar char="•"/>
            </a:pPr>
            <a:r>
              <a:rPr lang="en-US" b="1" dirty="0"/>
              <a:t>Fundamental Trading  </a:t>
            </a:r>
            <a:r>
              <a:rPr lang="en-US" dirty="0"/>
              <a:t>- traditional financial indicator triggers an action regardless of sector, or company product.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Technical Trading </a:t>
            </a:r>
            <a:r>
              <a:rPr lang="en-US" dirty="0"/>
              <a:t>– trade based on “indications” or “</a:t>
            </a:r>
            <a:r>
              <a:rPr lang="en-US" dirty="0" err="1"/>
              <a:t>algo</a:t>
            </a:r>
            <a:r>
              <a:rPr lang="en-US" dirty="0"/>
              <a:t> trading”</a:t>
            </a:r>
          </a:p>
          <a:p>
            <a:pPr marL="1200150" lvl="2"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High Frequency Trading </a:t>
            </a:r>
            <a:r>
              <a:rPr lang="en-US" dirty="0"/>
              <a:t>– “scalping” small profits repeatedly</a:t>
            </a:r>
          </a:p>
        </p:txBody>
      </p:sp>
    </p:spTree>
    <p:extLst>
      <p:ext uri="{BB962C8B-B14F-4D97-AF65-F5344CB8AC3E}">
        <p14:creationId xmlns:p14="http://schemas.microsoft.com/office/powerpoint/2010/main" val="16886561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What type?</a:t>
            </a:r>
          </a:p>
        </p:txBody>
      </p:sp>
      <p:sp>
        <p:nvSpPr>
          <p:cNvPr id="2" name="Date Placeholder 1"/>
          <p:cNvSpPr>
            <a:spLocks noGrp="1"/>
          </p:cNvSpPr>
          <p:nvPr>
            <p:ph type="dt" sz="half" idx="10"/>
          </p:nvPr>
        </p:nvSpPr>
        <p:spPr/>
        <p:txBody>
          <a:bodyPr/>
          <a:lstStyle/>
          <a:p>
            <a:fld id="{6700A58B-DD98-43D0-B791-721480A02982}" type="datetime1">
              <a:rPr lang="en-US" smtClean="0"/>
              <a:t>8/27/2019</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8" name="Slide Number Placeholder 4">
            <a:extLst>
              <a:ext uri="{FF2B5EF4-FFF2-40B4-BE49-F238E27FC236}">
                <a16:creationId xmlns:a16="http://schemas.microsoft.com/office/drawing/2014/main" xmlns="" id="{AAC84B8C-03E3-425E-ADAA-FA2A285F45A8}"/>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15</a:t>
            </a:fld>
            <a:endParaRPr lang="en-US" dirty="0"/>
          </a:p>
        </p:txBody>
      </p:sp>
      <p:sp>
        <p:nvSpPr>
          <p:cNvPr id="10" name="Rectangle 9">
            <a:extLst>
              <a:ext uri="{FF2B5EF4-FFF2-40B4-BE49-F238E27FC236}">
                <a16:creationId xmlns:a16="http://schemas.microsoft.com/office/drawing/2014/main" xmlns="" id="{CE0F0885-6DD9-45C5-BA41-8FD0642DAC07}"/>
              </a:ext>
            </a:extLst>
          </p:cNvPr>
          <p:cNvSpPr/>
          <p:nvPr/>
        </p:nvSpPr>
        <p:spPr>
          <a:xfrm>
            <a:off x="243840" y="1257300"/>
            <a:ext cx="11704320" cy="72035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Google’s quarterly ad revenue is improving, so I am going to buy some shares.</a:t>
            </a:r>
          </a:p>
        </p:txBody>
      </p:sp>
      <p:sp>
        <p:nvSpPr>
          <p:cNvPr id="11" name="TextBox 10">
            <a:extLst>
              <a:ext uri="{FF2B5EF4-FFF2-40B4-BE49-F238E27FC236}">
                <a16:creationId xmlns:a16="http://schemas.microsoft.com/office/drawing/2014/main" xmlns="" id="{B4085DB9-0CFF-42B8-A1B0-32917D98AD6E}"/>
              </a:ext>
            </a:extLst>
          </p:cNvPr>
          <p:cNvSpPr txBox="1"/>
          <p:nvPr/>
        </p:nvSpPr>
        <p:spPr>
          <a:xfrm>
            <a:off x="361507" y="2070638"/>
            <a:ext cx="11525693" cy="2031325"/>
          </a:xfrm>
          <a:prstGeom prst="rect">
            <a:avLst/>
          </a:prstGeom>
          <a:noFill/>
        </p:spPr>
        <p:txBody>
          <a:bodyPr wrap="square" rtlCol="0">
            <a:spAutoFit/>
          </a:bodyPr>
          <a:lstStyle/>
          <a:p>
            <a:pPr marL="285750" indent="-285750">
              <a:buFont typeface="Arial" panose="020B0604020202020204" pitchFamily="34" charset="0"/>
              <a:buChar char="•"/>
            </a:pPr>
            <a:r>
              <a:rPr lang="en-US" b="1" dirty="0"/>
              <a:t>Belief Based </a:t>
            </a:r>
            <a:r>
              <a:rPr lang="en-US" dirty="0"/>
              <a:t>– some intrinsic value of the company is appealing and triggers a buy/selling action. </a:t>
            </a:r>
          </a:p>
          <a:p>
            <a:endParaRPr lang="en-US" b="1" dirty="0"/>
          </a:p>
          <a:p>
            <a:pPr marL="285750" indent="-285750">
              <a:buFont typeface="Arial" panose="020B0604020202020204" pitchFamily="34" charset="0"/>
              <a:buChar char="•"/>
            </a:pPr>
            <a:r>
              <a:rPr lang="en-US" b="1" dirty="0"/>
              <a:t>Fundamental Trading  </a:t>
            </a:r>
            <a:r>
              <a:rPr lang="en-US" dirty="0"/>
              <a:t>- traditional financial indicator triggers an action regardless of sector, or company product.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Technical Trading </a:t>
            </a:r>
            <a:r>
              <a:rPr lang="en-US" dirty="0"/>
              <a:t>– trade based on “indications” or “</a:t>
            </a:r>
            <a:r>
              <a:rPr lang="en-US" dirty="0" err="1"/>
              <a:t>algo</a:t>
            </a:r>
            <a:r>
              <a:rPr lang="en-US" dirty="0"/>
              <a:t> trading”</a:t>
            </a:r>
          </a:p>
          <a:p>
            <a:pPr marL="1200150" lvl="2"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High Frequency Trading </a:t>
            </a:r>
            <a:r>
              <a:rPr lang="en-US" dirty="0"/>
              <a:t>– “scalping” small profits repeatedly</a:t>
            </a:r>
          </a:p>
        </p:txBody>
      </p:sp>
    </p:spTree>
    <p:extLst>
      <p:ext uri="{BB962C8B-B14F-4D97-AF65-F5344CB8AC3E}">
        <p14:creationId xmlns:p14="http://schemas.microsoft.com/office/powerpoint/2010/main" val="35537042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Technical Trading Assumptions</a:t>
            </a:r>
          </a:p>
        </p:txBody>
      </p:sp>
      <p:sp>
        <p:nvSpPr>
          <p:cNvPr id="2" name="Date Placeholder 1"/>
          <p:cNvSpPr>
            <a:spLocks noGrp="1"/>
          </p:cNvSpPr>
          <p:nvPr>
            <p:ph type="dt" sz="half" idx="10"/>
          </p:nvPr>
        </p:nvSpPr>
        <p:spPr/>
        <p:txBody>
          <a:bodyPr/>
          <a:lstStyle/>
          <a:p>
            <a:fld id="{6700A58B-DD98-43D0-B791-721480A02982}" type="datetime1">
              <a:rPr lang="en-US" smtClean="0"/>
              <a:t>8/27/2019</a:t>
            </a:fld>
            <a:endParaRPr lang="en-US"/>
          </a:p>
        </p:txBody>
      </p:sp>
      <p:sp>
        <p:nvSpPr>
          <p:cNvPr id="5" name="Footer Placeholder 4"/>
          <p:cNvSpPr>
            <a:spLocks noGrp="1"/>
          </p:cNvSpPr>
          <p:nvPr>
            <p:ph type="ftr" sz="quarter" idx="11"/>
          </p:nvPr>
        </p:nvSpPr>
        <p:spPr/>
        <p:txBody>
          <a:bodyPr/>
          <a:lstStyle/>
          <a:p>
            <a:r>
              <a:rPr lang="en-US" dirty="0"/>
              <a:t>Kwartler</a:t>
            </a:r>
          </a:p>
        </p:txBody>
      </p:sp>
      <p:pic>
        <p:nvPicPr>
          <p:cNvPr id="10242" name="Picture 2" descr="Image result for meme stock marke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84924" y="1689193"/>
            <a:ext cx="4006410" cy="3502350"/>
          </a:xfrm>
          <a:prstGeom prst="rect">
            <a:avLst/>
          </a:prstGeom>
          <a:noFill/>
          <a:extLst>
            <a:ext uri="{909E8E84-426E-40DD-AFC4-6F175D3DCCD1}">
              <a14:hiddenFill xmlns:a14="http://schemas.microsoft.com/office/drawing/2010/main">
                <a:solidFill>
                  <a:srgbClr val="FFFFFF"/>
                </a:solidFill>
              </a14:hiddenFill>
            </a:ext>
          </a:extLst>
        </p:spPr>
      </p:pic>
      <p:sp>
        <p:nvSpPr>
          <p:cNvPr id="7" name="Slide Number Placeholder 4">
            <a:extLst>
              <a:ext uri="{FF2B5EF4-FFF2-40B4-BE49-F238E27FC236}">
                <a16:creationId xmlns:a16="http://schemas.microsoft.com/office/drawing/2014/main" xmlns="" id="{3D6F5F8E-752D-4A56-9DCB-280669C06D19}"/>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16</a:t>
            </a:fld>
            <a:endParaRPr lang="en-US" dirty="0"/>
          </a:p>
        </p:txBody>
      </p:sp>
      <p:sp>
        <p:nvSpPr>
          <p:cNvPr id="4" name="TextBox 3">
            <a:extLst>
              <a:ext uri="{FF2B5EF4-FFF2-40B4-BE49-F238E27FC236}">
                <a16:creationId xmlns:a16="http://schemas.microsoft.com/office/drawing/2014/main" xmlns="" id="{7E16A697-68F7-4C7F-85A8-1C5E32C452C0}"/>
              </a:ext>
            </a:extLst>
          </p:cNvPr>
          <p:cNvSpPr txBox="1"/>
          <p:nvPr/>
        </p:nvSpPr>
        <p:spPr>
          <a:xfrm>
            <a:off x="519112" y="1689193"/>
            <a:ext cx="6124575" cy="1077218"/>
          </a:xfrm>
          <a:prstGeom prst="rect">
            <a:avLst/>
          </a:prstGeom>
          <a:noFill/>
        </p:spPr>
        <p:txBody>
          <a:bodyPr wrap="square" rtlCol="0">
            <a:spAutoFit/>
          </a:bodyPr>
          <a:lstStyle/>
          <a:p>
            <a:pPr marL="285750" indent="-285750">
              <a:buFont typeface="Arial" panose="020B0604020202020204" pitchFamily="34" charset="0"/>
              <a:buChar char="•"/>
            </a:pPr>
            <a:r>
              <a:rPr lang="en-US" sz="2400" dirty="0"/>
              <a:t>“what” &gt; “why”</a:t>
            </a:r>
            <a:endParaRPr lang="en-US" sz="1600" dirty="0"/>
          </a:p>
          <a:p>
            <a:pPr marL="742950" lvl="1" indent="-285750">
              <a:buFont typeface="Arial" panose="020B0604020202020204" pitchFamily="34" charset="0"/>
              <a:buChar char="•"/>
            </a:pPr>
            <a:r>
              <a:rPr lang="en-US" sz="1600" dirty="0"/>
              <a:t>Price action &gt; reasons for move (non-explanatory)</a:t>
            </a:r>
          </a:p>
          <a:p>
            <a:pPr marL="285750" indent="-285750">
              <a:buFont typeface="Arial" panose="020B0604020202020204" pitchFamily="34" charset="0"/>
              <a:buChar char="•"/>
            </a:pPr>
            <a:endParaRPr lang="en-US" sz="2400" dirty="0"/>
          </a:p>
        </p:txBody>
      </p:sp>
      <p:sp>
        <p:nvSpPr>
          <p:cNvPr id="8" name="Rectangle 7"/>
          <p:cNvSpPr/>
          <p:nvPr/>
        </p:nvSpPr>
        <p:spPr>
          <a:xfrm>
            <a:off x="426720" y="5557295"/>
            <a:ext cx="11338560" cy="5386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Technical traders don’t care why a price changes.</a:t>
            </a:r>
            <a:endParaRPr lang="en-US" sz="2400" dirty="0"/>
          </a:p>
        </p:txBody>
      </p:sp>
    </p:spTree>
    <p:extLst>
      <p:ext uri="{BB962C8B-B14F-4D97-AF65-F5344CB8AC3E}">
        <p14:creationId xmlns:p14="http://schemas.microsoft.com/office/powerpoint/2010/main" val="17849246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Technical Trading Assumptions</a:t>
            </a:r>
          </a:p>
        </p:txBody>
      </p:sp>
      <p:sp>
        <p:nvSpPr>
          <p:cNvPr id="2" name="Date Placeholder 1"/>
          <p:cNvSpPr>
            <a:spLocks noGrp="1"/>
          </p:cNvSpPr>
          <p:nvPr>
            <p:ph type="dt" sz="half" idx="10"/>
          </p:nvPr>
        </p:nvSpPr>
        <p:spPr/>
        <p:txBody>
          <a:bodyPr/>
          <a:lstStyle/>
          <a:p>
            <a:fld id="{6700A58B-DD98-43D0-B791-721480A02982}" type="datetime1">
              <a:rPr lang="en-US" smtClean="0"/>
              <a:t>8/27/2019</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7" name="Slide Number Placeholder 4">
            <a:extLst>
              <a:ext uri="{FF2B5EF4-FFF2-40B4-BE49-F238E27FC236}">
                <a16:creationId xmlns:a16="http://schemas.microsoft.com/office/drawing/2014/main" xmlns="" id="{3D6F5F8E-752D-4A56-9DCB-280669C06D19}"/>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17</a:t>
            </a:fld>
            <a:endParaRPr lang="en-US" dirty="0"/>
          </a:p>
        </p:txBody>
      </p:sp>
      <p:sp>
        <p:nvSpPr>
          <p:cNvPr id="4" name="TextBox 3">
            <a:extLst>
              <a:ext uri="{FF2B5EF4-FFF2-40B4-BE49-F238E27FC236}">
                <a16:creationId xmlns:a16="http://schemas.microsoft.com/office/drawing/2014/main" xmlns="" id="{7E16A697-68F7-4C7F-85A8-1C5E32C452C0}"/>
              </a:ext>
            </a:extLst>
          </p:cNvPr>
          <p:cNvSpPr txBox="1"/>
          <p:nvPr/>
        </p:nvSpPr>
        <p:spPr>
          <a:xfrm>
            <a:off x="519112" y="1689193"/>
            <a:ext cx="6124575" cy="1815882"/>
          </a:xfrm>
          <a:prstGeom prst="rect">
            <a:avLst/>
          </a:prstGeom>
          <a:noFill/>
        </p:spPr>
        <p:txBody>
          <a:bodyPr wrap="square" rtlCol="0">
            <a:spAutoFit/>
          </a:bodyPr>
          <a:lstStyle/>
          <a:p>
            <a:pPr marL="285750" indent="-285750">
              <a:buFont typeface="Arial" panose="020B0604020202020204" pitchFamily="34" charset="0"/>
              <a:buChar char="•"/>
            </a:pPr>
            <a:r>
              <a:rPr lang="en-US" sz="2400" dirty="0"/>
              <a:t>“what” &gt; “why”</a:t>
            </a:r>
            <a:endParaRPr lang="en-US" sz="1600" dirty="0"/>
          </a:p>
          <a:p>
            <a:pPr marL="742950" lvl="1" indent="-285750">
              <a:buFont typeface="Arial" panose="020B0604020202020204" pitchFamily="34" charset="0"/>
              <a:buChar char="•"/>
            </a:pPr>
            <a:r>
              <a:rPr lang="en-US" sz="1600" dirty="0"/>
              <a:t>Price action &gt; reasons for move (non-explanatory)</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Known information is </a:t>
            </a:r>
            <a:r>
              <a:rPr lang="en-US" sz="2400" i="1" dirty="0"/>
              <a:t>already</a:t>
            </a:r>
            <a:r>
              <a:rPr lang="en-US" sz="2400" dirty="0"/>
              <a:t> reflected in the price</a:t>
            </a:r>
            <a:r>
              <a:rPr lang="en-US" sz="2400" dirty="0" smtClean="0"/>
              <a:t>.</a:t>
            </a:r>
            <a:endParaRPr lang="en-US" sz="2400" dirty="0"/>
          </a:p>
        </p:txBody>
      </p:sp>
      <p:pic>
        <p:nvPicPr>
          <p:cNvPr id="8" name="Picture 2" descr="Image result for meme stock marke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84924" y="1689193"/>
            <a:ext cx="4006410" cy="350235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26720" y="5384801"/>
            <a:ext cx="11338560" cy="71119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Technical traders believe tradeable information is immediately embedded in the price (not worth the effort to “scalp” or trade based on speed.</a:t>
            </a:r>
            <a:endParaRPr lang="en-US" sz="2400" dirty="0"/>
          </a:p>
        </p:txBody>
      </p:sp>
    </p:spTree>
    <p:extLst>
      <p:ext uri="{BB962C8B-B14F-4D97-AF65-F5344CB8AC3E}">
        <p14:creationId xmlns:p14="http://schemas.microsoft.com/office/powerpoint/2010/main" val="29624886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Technical Trading Assumptions</a:t>
            </a:r>
          </a:p>
        </p:txBody>
      </p:sp>
      <p:sp>
        <p:nvSpPr>
          <p:cNvPr id="2" name="Date Placeholder 1"/>
          <p:cNvSpPr>
            <a:spLocks noGrp="1"/>
          </p:cNvSpPr>
          <p:nvPr>
            <p:ph type="dt" sz="half" idx="10"/>
          </p:nvPr>
        </p:nvSpPr>
        <p:spPr/>
        <p:txBody>
          <a:bodyPr/>
          <a:lstStyle/>
          <a:p>
            <a:fld id="{6700A58B-DD98-43D0-B791-721480A02982}" type="datetime1">
              <a:rPr lang="en-US" smtClean="0"/>
              <a:t>8/27/2019</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7" name="Slide Number Placeholder 4">
            <a:extLst>
              <a:ext uri="{FF2B5EF4-FFF2-40B4-BE49-F238E27FC236}">
                <a16:creationId xmlns:a16="http://schemas.microsoft.com/office/drawing/2014/main" xmlns="" id="{3D6F5F8E-752D-4A56-9DCB-280669C06D19}"/>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18</a:t>
            </a:fld>
            <a:endParaRPr lang="en-US" dirty="0"/>
          </a:p>
        </p:txBody>
      </p:sp>
      <p:sp>
        <p:nvSpPr>
          <p:cNvPr id="4" name="TextBox 3">
            <a:extLst>
              <a:ext uri="{FF2B5EF4-FFF2-40B4-BE49-F238E27FC236}">
                <a16:creationId xmlns:a16="http://schemas.microsoft.com/office/drawing/2014/main" xmlns="" id="{7E16A697-68F7-4C7F-85A8-1C5E32C452C0}"/>
              </a:ext>
            </a:extLst>
          </p:cNvPr>
          <p:cNvSpPr txBox="1"/>
          <p:nvPr/>
        </p:nvSpPr>
        <p:spPr>
          <a:xfrm>
            <a:off x="519112" y="1689193"/>
            <a:ext cx="6124575" cy="2800767"/>
          </a:xfrm>
          <a:prstGeom prst="rect">
            <a:avLst/>
          </a:prstGeom>
          <a:noFill/>
        </p:spPr>
        <p:txBody>
          <a:bodyPr wrap="square" rtlCol="0">
            <a:spAutoFit/>
          </a:bodyPr>
          <a:lstStyle/>
          <a:p>
            <a:pPr marL="285750" indent="-285750">
              <a:buFont typeface="Arial" panose="020B0604020202020204" pitchFamily="34" charset="0"/>
              <a:buChar char="•"/>
            </a:pPr>
            <a:r>
              <a:rPr lang="en-US" sz="2400" dirty="0"/>
              <a:t>“what” &gt; “why”</a:t>
            </a:r>
            <a:endParaRPr lang="en-US" sz="1600" dirty="0"/>
          </a:p>
          <a:p>
            <a:pPr marL="742950" lvl="1" indent="-285750">
              <a:buFont typeface="Arial" panose="020B0604020202020204" pitchFamily="34" charset="0"/>
              <a:buChar char="•"/>
            </a:pPr>
            <a:r>
              <a:rPr lang="en-US" sz="1600" dirty="0"/>
              <a:t>Price action &gt; reasons for move (non-explanatory)</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Known information is </a:t>
            </a:r>
            <a:r>
              <a:rPr lang="en-US" sz="2400" i="1" dirty="0"/>
              <a:t>already</a:t>
            </a:r>
            <a:r>
              <a:rPr lang="en-US" sz="2400" dirty="0"/>
              <a:t> reflected in the price.</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Buyers &amp; sellers trade based on emotion.</a:t>
            </a:r>
          </a:p>
          <a:p>
            <a:pPr marL="742950" lvl="1" indent="-285750">
              <a:buFont typeface="Arial" panose="020B0604020202020204" pitchFamily="34" charset="0"/>
              <a:buChar char="•"/>
            </a:pPr>
            <a:r>
              <a:rPr lang="en-US" sz="1600" dirty="0"/>
              <a:t>Fear &amp; greed are powerful </a:t>
            </a:r>
            <a:r>
              <a:rPr lang="en-US" sz="1600" dirty="0" smtClean="0"/>
              <a:t>forces</a:t>
            </a:r>
            <a:endParaRPr lang="en-US" sz="2400" dirty="0"/>
          </a:p>
        </p:txBody>
      </p:sp>
      <p:pic>
        <p:nvPicPr>
          <p:cNvPr id="8" name="Picture 2" descr="Image result for meme stock marke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84924" y="1689193"/>
            <a:ext cx="4006410" cy="350235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26720" y="5367867"/>
            <a:ext cx="11338560" cy="72812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Technical traders realize that some amount of trades occur due to emotion.  They look to be unemotional when trading.  </a:t>
            </a:r>
            <a:endParaRPr lang="en-US" sz="2400" dirty="0"/>
          </a:p>
        </p:txBody>
      </p:sp>
    </p:spTree>
    <p:extLst>
      <p:ext uri="{BB962C8B-B14F-4D97-AF65-F5344CB8AC3E}">
        <p14:creationId xmlns:p14="http://schemas.microsoft.com/office/powerpoint/2010/main" val="39113787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Technical Trading Assumptions</a:t>
            </a:r>
          </a:p>
        </p:txBody>
      </p:sp>
      <p:sp>
        <p:nvSpPr>
          <p:cNvPr id="2" name="Date Placeholder 1"/>
          <p:cNvSpPr>
            <a:spLocks noGrp="1"/>
          </p:cNvSpPr>
          <p:nvPr>
            <p:ph type="dt" sz="half" idx="10"/>
          </p:nvPr>
        </p:nvSpPr>
        <p:spPr/>
        <p:txBody>
          <a:bodyPr/>
          <a:lstStyle/>
          <a:p>
            <a:fld id="{6700A58B-DD98-43D0-B791-721480A02982}" type="datetime1">
              <a:rPr lang="en-US" smtClean="0"/>
              <a:t>8/27/2019</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7" name="Slide Number Placeholder 4">
            <a:extLst>
              <a:ext uri="{FF2B5EF4-FFF2-40B4-BE49-F238E27FC236}">
                <a16:creationId xmlns:a16="http://schemas.microsoft.com/office/drawing/2014/main" xmlns="" id="{3D6F5F8E-752D-4A56-9DCB-280669C06D19}"/>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19</a:t>
            </a:fld>
            <a:endParaRPr lang="en-US" dirty="0"/>
          </a:p>
        </p:txBody>
      </p:sp>
      <p:sp>
        <p:nvSpPr>
          <p:cNvPr id="4" name="TextBox 3">
            <a:extLst>
              <a:ext uri="{FF2B5EF4-FFF2-40B4-BE49-F238E27FC236}">
                <a16:creationId xmlns:a16="http://schemas.microsoft.com/office/drawing/2014/main" xmlns="" id="{7E16A697-68F7-4C7F-85A8-1C5E32C452C0}"/>
              </a:ext>
            </a:extLst>
          </p:cNvPr>
          <p:cNvSpPr txBox="1"/>
          <p:nvPr/>
        </p:nvSpPr>
        <p:spPr>
          <a:xfrm>
            <a:off x="519112" y="1689193"/>
            <a:ext cx="6124575" cy="3539430"/>
          </a:xfrm>
          <a:prstGeom prst="rect">
            <a:avLst/>
          </a:prstGeom>
          <a:noFill/>
        </p:spPr>
        <p:txBody>
          <a:bodyPr wrap="square" rtlCol="0">
            <a:spAutoFit/>
          </a:bodyPr>
          <a:lstStyle/>
          <a:p>
            <a:pPr marL="285750" indent="-285750">
              <a:buFont typeface="Arial" panose="020B0604020202020204" pitchFamily="34" charset="0"/>
              <a:buChar char="•"/>
            </a:pPr>
            <a:r>
              <a:rPr lang="en-US" sz="2400" dirty="0"/>
              <a:t>“what” &gt; “why”</a:t>
            </a:r>
            <a:endParaRPr lang="en-US" sz="1600" dirty="0"/>
          </a:p>
          <a:p>
            <a:pPr marL="742950" lvl="1" indent="-285750">
              <a:buFont typeface="Arial" panose="020B0604020202020204" pitchFamily="34" charset="0"/>
              <a:buChar char="•"/>
            </a:pPr>
            <a:r>
              <a:rPr lang="en-US" sz="1600" dirty="0"/>
              <a:t>Price action &gt; reasons for move (non-explanatory)</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Known information is </a:t>
            </a:r>
            <a:r>
              <a:rPr lang="en-US" sz="2400" i="1" dirty="0"/>
              <a:t>already</a:t>
            </a:r>
            <a:r>
              <a:rPr lang="en-US" sz="2400" dirty="0"/>
              <a:t> reflected in the price.</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Buyers &amp; sellers trade based on emotion.</a:t>
            </a:r>
          </a:p>
          <a:p>
            <a:pPr marL="742950" lvl="1" indent="-285750">
              <a:buFont typeface="Arial" panose="020B0604020202020204" pitchFamily="34" charset="0"/>
              <a:buChar char="•"/>
            </a:pPr>
            <a:r>
              <a:rPr lang="en-US" sz="1600" dirty="0"/>
              <a:t>Fear &amp; greed are powerful forces</a:t>
            </a:r>
            <a:endParaRPr lang="en-US" sz="2400" dirty="0"/>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Markets fluctuate.</a:t>
            </a:r>
          </a:p>
        </p:txBody>
      </p:sp>
      <p:pic>
        <p:nvPicPr>
          <p:cNvPr id="8" name="Picture 2" descr="Image result for meme stock marke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84924" y="1689193"/>
            <a:ext cx="4006410" cy="350235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26720" y="5557295"/>
            <a:ext cx="11338560" cy="5386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For technical traders to be successful, there needs to be pricing volatility.</a:t>
            </a:r>
            <a:endParaRPr lang="en-US" sz="2400" dirty="0"/>
          </a:p>
        </p:txBody>
      </p:sp>
    </p:spTree>
    <p:extLst>
      <p:ext uri="{BB962C8B-B14F-4D97-AF65-F5344CB8AC3E}">
        <p14:creationId xmlns:p14="http://schemas.microsoft.com/office/powerpoint/2010/main" val="32003510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700A58B-DD98-43D0-B791-721480A02982}" type="datetime1">
              <a:rPr lang="en-US" smtClean="0"/>
              <a:t>8/27/2019</a:t>
            </a:fld>
            <a:endParaRPr lang="en-US"/>
          </a:p>
        </p:txBody>
      </p:sp>
      <p:sp>
        <p:nvSpPr>
          <p:cNvPr id="4" name="Footer Placeholder 3"/>
          <p:cNvSpPr>
            <a:spLocks noGrp="1"/>
          </p:cNvSpPr>
          <p:nvPr>
            <p:ph type="ftr" sz="quarter" idx="11"/>
          </p:nvPr>
        </p:nvSpPr>
        <p:spPr/>
        <p:txBody>
          <a:bodyPr/>
          <a:lstStyle/>
          <a:p>
            <a:r>
              <a:rPr lang="en-US" smtClean="0"/>
              <a:t>Kwartler</a:t>
            </a:r>
            <a:endParaRPr lang="en-US" dirty="0"/>
          </a:p>
        </p:txBody>
      </p:sp>
      <p:pic>
        <p:nvPicPr>
          <p:cNvPr id="6" name="Picture 5">
            <a:extLst>
              <a:ext uri="{FF2B5EF4-FFF2-40B4-BE49-F238E27FC236}">
                <a16:creationId xmlns="" xmlns:a16="http://schemas.microsoft.com/office/drawing/2014/main" id="{EFF84193-872B-4739-9DD7-CA9224B83595}"/>
              </a:ext>
            </a:extLst>
          </p:cNvPr>
          <p:cNvPicPr>
            <a:picLocks noChangeAspect="1"/>
          </p:cNvPicPr>
          <p:nvPr/>
        </p:nvPicPr>
        <p:blipFill rotWithShape="1">
          <a:blip r:embed="rId2"/>
          <a:srcRect r="65691"/>
          <a:stretch/>
        </p:blipFill>
        <p:spPr>
          <a:xfrm>
            <a:off x="272162" y="1145386"/>
            <a:ext cx="1698528" cy="1396173"/>
          </a:xfrm>
          <a:prstGeom prst="rect">
            <a:avLst/>
          </a:prstGeom>
        </p:spPr>
      </p:pic>
      <p:pic>
        <p:nvPicPr>
          <p:cNvPr id="7" name="Picture 12" descr="Image result for notre dame logo">
            <a:extLst>
              <a:ext uri="{FF2B5EF4-FFF2-40B4-BE49-F238E27FC236}">
                <a16:creationId xmlns="" xmlns:a16="http://schemas.microsoft.com/office/drawing/2014/main" id="{E4951D5F-3430-43CD-92F3-1AE5C3971E1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922871" y="1727688"/>
            <a:ext cx="1047454" cy="942709"/>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 xmlns:a16="http://schemas.microsoft.com/office/drawing/2014/main" id="{59D939F8-463C-42DD-872C-AD9D3A4F4DD1}"/>
              </a:ext>
            </a:extLst>
          </p:cNvPr>
          <p:cNvGrpSpPr>
            <a:grpSpLocks noChangeAspect="1"/>
          </p:cNvGrpSpPr>
          <p:nvPr/>
        </p:nvGrpSpPr>
        <p:grpSpPr>
          <a:xfrm>
            <a:off x="233828" y="4668037"/>
            <a:ext cx="6057139" cy="1152287"/>
            <a:chOff x="2253127" y="4038014"/>
            <a:chExt cx="5752064" cy="1231228"/>
          </a:xfrm>
        </p:grpSpPr>
        <p:pic>
          <p:nvPicPr>
            <p:cNvPr id="9" name="Picture 4" descr="Image result for amazon logo">
              <a:extLst>
                <a:ext uri="{FF2B5EF4-FFF2-40B4-BE49-F238E27FC236}">
                  <a16:creationId xmlns="" xmlns:a16="http://schemas.microsoft.com/office/drawing/2014/main" id="{CCDCDD3B-6493-4878-8A90-CF1A11B746DA}"/>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0182" t="15238" r="20363" b="12385"/>
            <a:stretch/>
          </p:blipFill>
          <p:spPr bwMode="auto">
            <a:xfrm>
              <a:off x="2253127" y="4347901"/>
              <a:ext cx="1557491" cy="61145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6" descr="Image result for liberty mutual logo">
              <a:extLst>
                <a:ext uri="{FF2B5EF4-FFF2-40B4-BE49-F238E27FC236}">
                  <a16:creationId xmlns="" xmlns:a16="http://schemas.microsoft.com/office/drawing/2014/main" id="{78A1BB64-CDF1-4621-B09A-F00FE0715DE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042011" y="4284405"/>
              <a:ext cx="2500559" cy="73844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8" descr="Image result for datarobot logo">
              <a:extLst>
                <a:ext uri="{FF2B5EF4-FFF2-40B4-BE49-F238E27FC236}">
                  <a16:creationId xmlns="" xmlns:a16="http://schemas.microsoft.com/office/drawing/2014/main" id="{70278814-A792-4FD1-8ADE-F7875E4BCD4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73963" y="4038014"/>
              <a:ext cx="1231228" cy="1231228"/>
            </a:xfrm>
            <a:prstGeom prst="rect">
              <a:avLst/>
            </a:prstGeom>
            <a:noFill/>
            <a:extLst>
              <a:ext uri="{909E8E84-426E-40DD-AFC4-6F175D3DCCD1}">
                <a14:hiddenFill xmlns:a14="http://schemas.microsoft.com/office/drawing/2010/main">
                  <a:solidFill>
                    <a:srgbClr val="FFFFFF"/>
                  </a:solidFill>
                </a14:hiddenFill>
              </a:ext>
            </a:extLst>
          </p:spPr>
        </p:pic>
      </p:grpSp>
      <p:sp>
        <p:nvSpPr>
          <p:cNvPr id="12" name="Rectangle 11">
            <a:extLst>
              <a:ext uri="{FF2B5EF4-FFF2-40B4-BE49-F238E27FC236}">
                <a16:creationId xmlns="" xmlns:a16="http://schemas.microsoft.com/office/drawing/2014/main" id="{2994E50C-2AEA-4636-89B8-18B8A03C097F}"/>
              </a:ext>
            </a:extLst>
          </p:cNvPr>
          <p:cNvSpPr/>
          <p:nvPr/>
        </p:nvSpPr>
        <p:spPr>
          <a:xfrm>
            <a:off x="203838" y="2590066"/>
            <a:ext cx="5064720" cy="400110"/>
          </a:xfrm>
          <a:prstGeom prst="rect">
            <a:avLst/>
          </a:prstGeom>
        </p:spPr>
        <p:txBody>
          <a:bodyPr wrap="none">
            <a:spAutoFit/>
          </a:bodyPr>
          <a:lstStyle/>
          <a:p>
            <a:r>
              <a:rPr lang="en-US" sz="2000" dirty="0">
                <a:hlinkClick r:id="rId7"/>
              </a:rPr>
              <a:t>https://www.linkedin.com/in/edwardkwartler/</a:t>
            </a:r>
            <a:endParaRPr lang="en-US" sz="2000" dirty="0"/>
          </a:p>
        </p:txBody>
      </p:sp>
      <p:grpSp>
        <p:nvGrpSpPr>
          <p:cNvPr id="13" name="Group 12">
            <a:extLst>
              <a:ext uri="{FF2B5EF4-FFF2-40B4-BE49-F238E27FC236}">
                <a16:creationId xmlns="" xmlns:a16="http://schemas.microsoft.com/office/drawing/2014/main" id="{4C836450-A42B-4288-89E0-A7FB3E2E9FC4}"/>
              </a:ext>
            </a:extLst>
          </p:cNvPr>
          <p:cNvGrpSpPr>
            <a:grpSpLocks noChangeAspect="1"/>
          </p:cNvGrpSpPr>
          <p:nvPr/>
        </p:nvGrpSpPr>
        <p:grpSpPr>
          <a:xfrm>
            <a:off x="7575170" y="4013349"/>
            <a:ext cx="1523678" cy="1649474"/>
            <a:chOff x="10071271" y="3743619"/>
            <a:chExt cx="1475118" cy="1711186"/>
          </a:xfrm>
        </p:grpSpPr>
        <p:pic>
          <p:nvPicPr>
            <p:cNvPr id="14" name="Picture 2" descr="Image result for harvard extension school">
              <a:extLst>
                <a:ext uri="{FF2B5EF4-FFF2-40B4-BE49-F238E27FC236}">
                  <a16:creationId xmlns="" xmlns:a16="http://schemas.microsoft.com/office/drawing/2014/main" id="{819BBD4B-6C25-48A1-81FA-C39D50D061C9}"/>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0082099" y="4851381"/>
              <a:ext cx="1464290" cy="603424"/>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0" descr="Image result for datacamp logo">
              <a:extLst>
                <a:ext uri="{FF2B5EF4-FFF2-40B4-BE49-F238E27FC236}">
                  <a16:creationId xmlns="" xmlns:a16="http://schemas.microsoft.com/office/drawing/2014/main" id="{D93B4197-A542-4DC1-96B3-5A89C5A04E1F}"/>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0071271" y="3743619"/>
              <a:ext cx="1449315" cy="775610"/>
            </a:xfrm>
            <a:prstGeom prst="rect">
              <a:avLst/>
            </a:prstGeom>
            <a:noFill/>
            <a:extLst>
              <a:ext uri="{909E8E84-426E-40DD-AFC4-6F175D3DCCD1}">
                <a14:hiddenFill xmlns:a14="http://schemas.microsoft.com/office/drawing/2010/main">
                  <a:solidFill>
                    <a:srgbClr val="FFFFFF"/>
                  </a:solidFill>
                </a14:hiddenFill>
              </a:ext>
            </a:extLst>
          </p:spPr>
        </p:pic>
      </p:grpSp>
      <p:sp>
        <p:nvSpPr>
          <p:cNvPr id="16" name="TextBox 15">
            <a:extLst>
              <a:ext uri="{FF2B5EF4-FFF2-40B4-BE49-F238E27FC236}">
                <a16:creationId xmlns="" xmlns:a16="http://schemas.microsoft.com/office/drawing/2014/main" id="{6EA723CA-2310-40DE-B9BD-E1BE5E9BC54F}"/>
              </a:ext>
            </a:extLst>
          </p:cNvPr>
          <p:cNvSpPr txBox="1"/>
          <p:nvPr/>
        </p:nvSpPr>
        <p:spPr>
          <a:xfrm>
            <a:off x="8889747" y="1281867"/>
            <a:ext cx="1210588" cy="369332"/>
          </a:xfrm>
          <a:prstGeom prst="rect">
            <a:avLst/>
          </a:prstGeom>
          <a:noFill/>
        </p:spPr>
        <p:txBody>
          <a:bodyPr wrap="none" rtlCol="0">
            <a:spAutoFit/>
          </a:bodyPr>
          <a:lstStyle/>
          <a:p>
            <a:r>
              <a:rPr lang="en-US" u="sng" dirty="0"/>
              <a:t>Education</a:t>
            </a:r>
          </a:p>
        </p:txBody>
      </p:sp>
      <p:sp>
        <p:nvSpPr>
          <p:cNvPr id="17" name="TextBox 16">
            <a:extLst>
              <a:ext uri="{FF2B5EF4-FFF2-40B4-BE49-F238E27FC236}">
                <a16:creationId xmlns="" xmlns:a16="http://schemas.microsoft.com/office/drawing/2014/main" id="{346C8530-2DCE-42C3-9D51-F96D2D770C7E}"/>
              </a:ext>
            </a:extLst>
          </p:cNvPr>
          <p:cNvSpPr txBox="1"/>
          <p:nvPr/>
        </p:nvSpPr>
        <p:spPr>
          <a:xfrm>
            <a:off x="2495712" y="3479698"/>
            <a:ext cx="719108" cy="369332"/>
          </a:xfrm>
          <a:prstGeom prst="rect">
            <a:avLst/>
          </a:prstGeom>
          <a:noFill/>
        </p:spPr>
        <p:txBody>
          <a:bodyPr wrap="none" rtlCol="0">
            <a:spAutoFit/>
          </a:bodyPr>
          <a:lstStyle/>
          <a:p>
            <a:r>
              <a:rPr lang="en-US" u="sng" dirty="0"/>
              <a:t>Work</a:t>
            </a:r>
          </a:p>
        </p:txBody>
      </p:sp>
      <p:sp>
        <p:nvSpPr>
          <p:cNvPr id="18" name="TextBox 17">
            <a:extLst>
              <a:ext uri="{FF2B5EF4-FFF2-40B4-BE49-F238E27FC236}">
                <a16:creationId xmlns="" xmlns:a16="http://schemas.microsoft.com/office/drawing/2014/main" id="{795A441C-A83D-4101-B919-0975C2B562B3}"/>
              </a:ext>
            </a:extLst>
          </p:cNvPr>
          <p:cNvSpPr txBox="1"/>
          <p:nvPr/>
        </p:nvSpPr>
        <p:spPr>
          <a:xfrm>
            <a:off x="8799295" y="3361165"/>
            <a:ext cx="1479892" cy="369332"/>
          </a:xfrm>
          <a:prstGeom prst="rect">
            <a:avLst/>
          </a:prstGeom>
          <a:noFill/>
        </p:spPr>
        <p:txBody>
          <a:bodyPr wrap="none" rtlCol="0">
            <a:spAutoFit/>
          </a:bodyPr>
          <a:lstStyle/>
          <a:p>
            <a:r>
              <a:rPr lang="en-US" u="sng" dirty="0"/>
              <a:t>Side Hustles</a:t>
            </a:r>
          </a:p>
        </p:txBody>
      </p:sp>
      <p:cxnSp>
        <p:nvCxnSpPr>
          <p:cNvPr id="19" name="Straight Connector 18">
            <a:extLst>
              <a:ext uri="{FF2B5EF4-FFF2-40B4-BE49-F238E27FC236}">
                <a16:creationId xmlns="" xmlns:a16="http://schemas.microsoft.com/office/drawing/2014/main" id="{C40DAEA2-FC14-4B32-8462-242745A43AAF}"/>
              </a:ext>
            </a:extLst>
          </p:cNvPr>
          <p:cNvCxnSpPr/>
          <p:nvPr/>
        </p:nvCxnSpPr>
        <p:spPr>
          <a:xfrm>
            <a:off x="7093212" y="4193779"/>
            <a:ext cx="0" cy="1767519"/>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pic>
        <p:nvPicPr>
          <p:cNvPr id="20" name="Picture 2" descr="Image result for wiley and sons">
            <a:extLst>
              <a:ext uri="{FF2B5EF4-FFF2-40B4-BE49-F238E27FC236}">
                <a16:creationId xmlns="" xmlns:a16="http://schemas.microsoft.com/office/drawing/2014/main" id="{6480E571-80D5-442C-BE20-AF0D4C9DB1AE}"/>
              </a:ext>
            </a:extLst>
          </p:cNvPr>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5318" t="34851" r="5092" b="31309"/>
          <a:stretch/>
        </p:blipFill>
        <p:spPr bwMode="auto">
          <a:xfrm>
            <a:off x="9667264" y="5011999"/>
            <a:ext cx="1798435" cy="505618"/>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descr="Image result for hanaco vc"/>
          <p:cNvPicPr>
            <a:picLocks noChangeAspect="1" noChangeArrowheads="1"/>
          </p:cNvPicPr>
          <p:nvPr/>
        </p:nvPicPr>
        <p:blipFill rotWithShape="1">
          <a:blip r:embed="rId11">
            <a:extLst>
              <a:ext uri="{28A0092B-C50C-407E-A947-70E740481C1C}">
                <a14:useLocalDpi xmlns:a14="http://schemas.microsoft.com/office/drawing/2010/main" val="0"/>
              </a:ext>
            </a:extLst>
          </a:blip>
          <a:srcRect t="29684" b="30876"/>
          <a:stretch/>
        </p:blipFill>
        <p:spPr bwMode="auto">
          <a:xfrm>
            <a:off x="9404087" y="4035965"/>
            <a:ext cx="2518671" cy="993357"/>
          </a:xfrm>
          <a:prstGeom prst="rect">
            <a:avLst/>
          </a:prstGeom>
          <a:noFill/>
          <a:extLst>
            <a:ext uri="{909E8E84-426E-40DD-AFC4-6F175D3DCCD1}">
              <a14:hiddenFill xmlns:a14="http://schemas.microsoft.com/office/drawing/2010/main">
                <a:solidFill>
                  <a:srgbClr val="FFFFFF"/>
                </a:solidFill>
              </a14:hiddenFill>
            </a:ext>
          </a:extLst>
        </p:spPr>
      </p:pic>
      <p:sp>
        <p:nvSpPr>
          <p:cNvPr id="22" name="Title 21"/>
          <p:cNvSpPr>
            <a:spLocks noGrp="1"/>
          </p:cNvSpPr>
          <p:nvPr>
            <p:ph type="title"/>
          </p:nvPr>
        </p:nvSpPr>
        <p:spPr/>
        <p:txBody>
          <a:bodyPr>
            <a:normAutofit fontScale="90000"/>
          </a:bodyPr>
          <a:lstStyle/>
          <a:p>
            <a:r>
              <a:rPr lang="en-US" dirty="0" smtClean="0"/>
              <a:t>About me</a:t>
            </a:r>
            <a:endParaRPr lang="en-US" dirty="0"/>
          </a:p>
        </p:txBody>
      </p:sp>
    </p:spTree>
    <p:extLst>
      <p:ext uri="{BB962C8B-B14F-4D97-AF65-F5344CB8AC3E}">
        <p14:creationId xmlns:p14="http://schemas.microsoft.com/office/powerpoint/2010/main" val="25223333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xmlns="" id="{5C864405-5964-4FDF-8384-D8013435ED95}"/>
              </a:ext>
            </a:extLst>
          </p:cNvPr>
          <p:cNvSpPr/>
          <p:nvPr/>
        </p:nvSpPr>
        <p:spPr>
          <a:xfrm>
            <a:off x="243840" y="1257299"/>
            <a:ext cx="11704320" cy="104563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Our learning goal is to use and understand some of the common technical indicators which affect you as a saver, pension holder, stock trader etc. </a:t>
            </a:r>
            <a:r>
              <a:rPr lang="en-US" sz="2400" dirty="0" smtClean="0"/>
              <a:t>  </a:t>
            </a:r>
          </a:p>
          <a:p>
            <a:pPr algn="ctr"/>
            <a:r>
              <a:rPr lang="en-US" sz="2400" dirty="0" smtClean="0"/>
              <a:t>Further research is needed to be successful. </a:t>
            </a:r>
            <a:endParaRPr lang="en-US" sz="2400" dirty="0"/>
          </a:p>
        </p:txBody>
      </p:sp>
      <p:sp>
        <p:nvSpPr>
          <p:cNvPr id="3" name="Title 2"/>
          <p:cNvSpPr>
            <a:spLocks noGrp="1"/>
          </p:cNvSpPr>
          <p:nvPr>
            <p:ph type="title"/>
          </p:nvPr>
        </p:nvSpPr>
        <p:spPr/>
        <p:txBody>
          <a:bodyPr>
            <a:normAutofit fontScale="90000"/>
          </a:bodyPr>
          <a:lstStyle/>
          <a:p>
            <a:r>
              <a:rPr lang="en-US" dirty="0"/>
              <a:t>Let’s zoom into Technical Trading Rules (TTR)</a:t>
            </a:r>
          </a:p>
        </p:txBody>
      </p:sp>
      <p:sp>
        <p:nvSpPr>
          <p:cNvPr id="2" name="Date Placeholder 1"/>
          <p:cNvSpPr>
            <a:spLocks noGrp="1"/>
          </p:cNvSpPr>
          <p:nvPr>
            <p:ph type="dt" sz="half" idx="10"/>
          </p:nvPr>
        </p:nvSpPr>
        <p:spPr/>
        <p:txBody>
          <a:bodyPr/>
          <a:lstStyle/>
          <a:p>
            <a:fld id="{6700A58B-DD98-43D0-B791-721480A02982}" type="datetime1">
              <a:rPr lang="en-US" smtClean="0"/>
              <a:t>8/27/2019</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7" name="Rectangle 6"/>
          <p:cNvSpPr/>
          <p:nvPr/>
        </p:nvSpPr>
        <p:spPr>
          <a:xfrm>
            <a:off x="243841" y="3382153"/>
            <a:ext cx="11704319" cy="59054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Our learning goal is NOT to make you a trader, or convince you that you are now qualified to be a technical trader. </a:t>
            </a:r>
          </a:p>
        </p:txBody>
      </p:sp>
      <p:sp>
        <p:nvSpPr>
          <p:cNvPr id="8" name="Slide Number Placeholder 4">
            <a:extLst>
              <a:ext uri="{FF2B5EF4-FFF2-40B4-BE49-F238E27FC236}">
                <a16:creationId xmlns:a16="http://schemas.microsoft.com/office/drawing/2014/main" xmlns="" id="{765B223B-F71B-47DF-8D21-89E744C5FE03}"/>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20</a:t>
            </a:fld>
            <a:endParaRPr lang="en-US" dirty="0"/>
          </a:p>
        </p:txBody>
      </p:sp>
    </p:spTree>
    <p:extLst>
      <p:ext uri="{BB962C8B-B14F-4D97-AF65-F5344CB8AC3E}">
        <p14:creationId xmlns:p14="http://schemas.microsoft.com/office/powerpoint/2010/main" val="4084460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Stock Prices represent a time series</a:t>
            </a:r>
          </a:p>
        </p:txBody>
      </p:sp>
      <p:sp>
        <p:nvSpPr>
          <p:cNvPr id="2" name="Date Placeholder 1"/>
          <p:cNvSpPr>
            <a:spLocks noGrp="1"/>
          </p:cNvSpPr>
          <p:nvPr>
            <p:ph type="dt" sz="half" idx="10"/>
          </p:nvPr>
        </p:nvSpPr>
        <p:spPr/>
        <p:txBody>
          <a:bodyPr/>
          <a:lstStyle/>
          <a:p>
            <a:fld id="{6700A58B-DD98-43D0-B791-721480A02982}" type="datetime1">
              <a:rPr lang="en-US" smtClean="0"/>
              <a:t>8/27/2019</a:t>
            </a:fld>
            <a:endParaRPr lang="en-US"/>
          </a:p>
        </p:txBody>
      </p:sp>
      <p:sp>
        <p:nvSpPr>
          <p:cNvPr id="5" name="Footer Placeholder 4"/>
          <p:cNvSpPr>
            <a:spLocks noGrp="1"/>
          </p:cNvSpPr>
          <p:nvPr>
            <p:ph type="ftr" sz="quarter" idx="11"/>
          </p:nvPr>
        </p:nvSpPr>
        <p:spPr/>
        <p:txBody>
          <a:bodyPr/>
          <a:lstStyle/>
          <a:p>
            <a:r>
              <a:rPr lang="en-US" dirty="0"/>
              <a:t>Kwartler</a:t>
            </a:r>
          </a:p>
        </p:txBody>
      </p:sp>
      <p:pic>
        <p:nvPicPr>
          <p:cNvPr id="6" name="Picture 5"/>
          <p:cNvPicPr>
            <a:picLocks noChangeAspect="1"/>
          </p:cNvPicPr>
          <p:nvPr/>
        </p:nvPicPr>
        <p:blipFill>
          <a:blip r:embed="rId2"/>
          <a:stretch>
            <a:fillRect/>
          </a:stretch>
        </p:blipFill>
        <p:spPr>
          <a:xfrm>
            <a:off x="3695699" y="1495426"/>
            <a:ext cx="5491162" cy="3047903"/>
          </a:xfrm>
          <a:prstGeom prst="rect">
            <a:avLst/>
          </a:prstGeom>
        </p:spPr>
      </p:pic>
      <p:sp>
        <p:nvSpPr>
          <p:cNvPr id="7" name="TextBox 6"/>
          <p:cNvSpPr txBox="1"/>
          <p:nvPr/>
        </p:nvSpPr>
        <p:spPr>
          <a:xfrm>
            <a:off x="5524500" y="4843463"/>
            <a:ext cx="673582" cy="369332"/>
          </a:xfrm>
          <a:prstGeom prst="rect">
            <a:avLst/>
          </a:prstGeom>
          <a:noFill/>
        </p:spPr>
        <p:txBody>
          <a:bodyPr wrap="none" rtlCol="0">
            <a:spAutoFit/>
          </a:bodyPr>
          <a:lstStyle/>
          <a:p>
            <a:r>
              <a:rPr lang="en-US" b="1" dirty="0"/>
              <a:t>TIME</a:t>
            </a:r>
          </a:p>
        </p:txBody>
      </p:sp>
      <p:cxnSp>
        <p:nvCxnSpPr>
          <p:cNvPr id="9" name="Straight Arrow Connector 8"/>
          <p:cNvCxnSpPr/>
          <p:nvPr/>
        </p:nvCxnSpPr>
        <p:spPr>
          <a:xfrm>
            <a:off x="3438525" y="4786313"/>
            <a:ext cx="4972050" cy="0"/>
          </a:xfrm>
          <a:prstGeom prst="straightConnector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V="1">
            <a:off x="3338512" y="1371602"/>
            <a:ext cx="0" cy="3157537"/>
          </a:xfrm>
          <a:prstGeom prst="straightConnector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rot="16200000">
            <a:off x="2084905" y="2767014"/>
            <a:ext cx="1828257" cy="369332"/>
          </a:xfrm>
          <a:prstGeom prst="rect">
            <a:avLst/>
          </a:prstGeom>
          <a:noFill/>
        </p:spPr>
        <p:txBody>
          <a:bodyPr wrap="none" rtlCol="0">
            <a:spAutoFit/>
          </a:bodyPr>
          <a:lstStyle/>
          <a:p>
            <a:r>
              <a:rPr lang="en-US" b="1" dirty="0"/>
              <a:t>PRICE or Volume</a:t>
            </a:r>
          </a:p>
        </p:txBody>
      </p:sp>
      <p:sp>
        <p:nvSpPr>
          <p:cNvPr id="13" name="Rectangle 12"/>
          <p:cNvSpPr/>
          <p:nvPr/>
        </p:nvSpPr>
        <p:spPr>
          <a:xfrm>
            <a:off x="200247" y="5343540"/>
            <a:ext cx="11791506" cy="75723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From a forecasting perspective stock prices are often considered a “random walk” meaning traditional econometric forecasting techniques do not apply. </a:t>
            </a:r>
          </a:p>
        </p:txBody>
      </p:sp>
      <p:sp>
        <p:nvSpPr>
          <p:cNvPr id="14" name="Slide Number Placeholder 4">
            <a:extLst>
              <a:ext uri="{FF2B5EF4-FFF2-40B4-BE49-F238E27FC236}">
                <a16:creationId xmlns:a16="http://schemas.microsoft.com/office/drawing/2014/main" xmlns="" id="{8427AD34-9283-4019-A232-BE677E970E25}"/>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21</a:t>
            </a:fld>
            <a:endParaRPr lang="en-US" dirty="0"/>
          </a:p>
        </p:txBody>
      </p:sp>
    </p:spTree>
    <p:extLst>
      <p:ext uri="{BB962C8B-B14F-4D97-AF65-F5344CB8AC3E}">
        <p14:creationId xmlns:p14="http://schemas.microsoft.com/office/powerpoint/2010/main" val="13375219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91385" y="365125"/>
            <a:ext cx="11823405" cy="495487"/>
          </a:xfrm>
        </p:spPr>
        <p:txBody>
          <a:bodyPr>
            <a:noAutofit/>
          </a:bodyPr>
          <a:lstStyle/>
          <a:p>
            <a:r>
              <a:rPr lang="en-US" sz="2800" dirty="0"/>
              <a:t>Why can’t you forecast the time series?</a:t>
            </a:r>
          </a:p>
        </p:txBody>
      </p:sp>
      <p:sp>
        <p:nvSpPr>
          <p:cNvPr id="2" name="Date Placeholder 1"/>
          <p:cNvSpPr>
            <a:spLocks noGrp="1"/>
          </p:cNvSpPr>
          <p:nvPr>
            <p:ph type="dt" sz="half" idx="10"/>
          </p:nvPr>
        </p:nvSpPr>
        <p:spPr/>
        <p:txBody>
          <a:bodyPr/>
          <a:lstStyle/>
          <a:p>
            <a:fld id="{6700A58B-DD98-43D0-B791-721480A02982}" type="datetime1">
              <a:rPr lang="en-US" smtClean="0"/>
              <a:t>8/27/2019</a:t>
            </a:fld>
            <a:endParaRPr lang="en-US"/>
          </a:p>
        </p:txBody>
      </p:sp>
      <p:sp>
        <p:nvSpPr>
          <p:cNvPr id="5" name="Footer Placeholder 4"/>
          <p:cNvSpPr>
            <a:spLocks noGrp="1"/>
          </p:cNvSpPr>
          <p:nvPr>
            <p:ph type="ftr" sz="quarter" idx="11"/>
          </p:nvPr>
        </p:nvSpPr>
        <p:spPr/>
        <p:txBody>
          <a:bodyPr/>
          <a:lstStyle/>
          <a:p>
            <a:r>
              <a:rPr lang="en-US" dirty="0"/>
              <a:t>Kwartler</a:t>
            </a:r>
          </a:p>
        </p:txBody>
      </p:sp>
      <p:pic>
        <p:nvPicPr>
          <p:cNvPr id="6" name="Picture 5"/>
          <p:cNvPicPr>
            <a:picLocks noChangeAspect="1"/>
          </p:cNvPicPr>
          <p:nvPr/>
        </p:nvPicPr>
        <p:blipFill rotWithShape="1">
          <a:blip r:embed="rId2"/>
          <a:srcRect t="14112"/>
          <a:stretch/>
        </p:blipFill>
        <p:spPr>
          <a:xfrm>
            <a:off x="1871663" y="1557337"/>
            <a:ext cx="3762375" cy="4376736"/>
          </a:xfrm>
          <a:prstGeom prst="rect">
            <a:avLst/>
          </a:prstGeom>
        </p:spPr>
      </p:pic>
      <p:sp>
        <p:nvSpPr>
          <p:cNvPr id="7" name="Isosceles Triangle 6"/>
          <p:cNvSpPr/>
          <p:nvPr/>
        </p:nvSpPr>
        <p:spPr>
          <a:xfrm rot="5400000">
            <a:off x="4652963" y="3243265"/>
            <a:ext cx="3914775" cy="571500"/>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1724025" y="1085850"/>
            <a:ext cx="1213794" cy="369332"/>
          </a:xfrm>
          <a:prstGeom prst="rect">
            <a:avLst/>
          </a:prstGeom>
          <a:noFill/>
        </p:spPr>
        <p:txBody>
          <a:bodyPr wrap="none" rtlCol="0">
            <a:spAutoFit/>
          </a:bodyPr>
          <a:lstStyle/>
          <a:p>
            <a:r>
              <a:rPr lang="en-US" dirty="0"/>
              <a:t>Daily Chart</a:t>
            </a:r>
          </a:p>
        </p:txBody>
      </p:sp>
      <p:sp>
        <p:nvSpPr>
          <p:cNvPr id="10" name="TextBox 9"/>
          <p:cNvSpPr txBox="1"/>
          <p:nvPr/>
        </p:nvSpPr>
        <p:spPr>
          <a:xfrm>
            <a:off x="7367588" y="2223486"/>
            <a:ext cx="2249847" cy="923330"/>
          </a:xfrm>
          <a:prstGeom prst="rect">
            <a:avLst/>
          </a:prstGeom>
          <a:noFill/>
        </p:spPr>
        <p:txBody>
          <a:bodyPr wrap="none" rtlCol="0">
            <a:spAutoFit/>
          </a:bodyPr>
          <a:lstStyle/>
          <a:p>
            <a:r>
              <a:rPr lang="en-US" dirty="0"/>
              <a:t>4/25/17 Close : $31</a:t>
            </a:r>
          </a:p>
          <a:p>
            <a:r>
              <a:rPr lang="en-US" dirty="0"/>
              <a:t>4/26/17 Close: $22</a:t>
            </a:r>
          </a:p>
          <a:p>
            <a:r>
              <a:rPr lang="en-US" dirty="0"/>
              <a:t>4/26/17 Volume spike</a:t>
            </a:r>
          </a:p>
        </p:txBody>
      </p:sp>
      <p:sp>
        <p:nvSpPr>
          <p:cNvPr id="11" name="Slide Number Placeholder 4">
            <a:extLst>
              <a:ext uri="{FF2B5EF4-FFF2-40B4-BE49-F238E27FC236}">
                <a16:creationId xmlns:a16="http://schemas.microsoft.com/office/drawing/2014/main" xmlns="" id="{3A1E9821-9B68-4D91-A74F-44C0D923569F}"/>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22</a:t>
            </a:fld>
            <a:endParaRPr lang="en-US" dirty="0"/>
          </a:p>
        </p:txBody>
      </p:sp>
      <p:sp>
        <p:nvSpPr>
          <p:cNvPr id="8" name="Rectangle 7">
            <a:extLst>
              <a:ext uri="{FF2B5EF4-FFF2-40B4-BE49-F238E27FC236}">
                <a16:creationId xmlns:a16="http://schemas.microsoft.com/office/drawing/2014/main" xmlns="" id="{3CFB414F-1B68-46F3-AF87-CA898730A0B9}"/>
              </a:ext>
            </a:extLst>
          </p:cNvPr>
          <p:cNvSpPr/>
          <p:nvPr/>
        </p:nvSpPr>
        <p:spPr>
          <a:xfrm>
            <a:off x="7367588" y="1571627"/>
            <a:ext cx="3913556" cy="4910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 Steel</a:t>
            </a:r>
          </a:p>
        </p:txBody>
      </p:sp>
    </p:spTree>
    <p:extLst>
      <p:ext uri="{BB962C8B-B14F-4D97-AF65-F5344CB8AC3E}">
        <p14:creationId xmlns:p14="http://schemas.microsoft.com/office/powerpoint/2010/main" val="15002468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What other forces can impact US Steel?</a:t>
            </a:r>
          </a:p>
        </p:txBody>
      </p:sp>
      <p:sp>
        <p:nvSpPr>
          <p:cNvPr id="2" name="Date Placeholder 1"/>
          <p:cNvSpPr>
            <a:spLocks noGrp="1"/>
          </p:cNvSpPr>
          <p:nvPr>
            <p:ph type="dt" sz="half" idx="10"/>
          </p:nvPr>
        </p:nvSpPr>
        <p:spPr/>
        <p:txBody>
          <a:bodyPr/>
          <a:lstStyle/>
          <a:p>
            <a:fld id="{6700A58B-DD98-43D0-B791-721480A02982}" type="datetime1">
              <a:rPr lang="en-US" smtClean="0"/>
              <a:t>8/27/2019</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7" name="Isosceles Triangle 6"/>
          <p:cNvSpPr/>
          <p:nvPr/>
        </p:nvSpPr>
        <p:spPr>
          <a:xfrm rot="5400000">
            <a:off x="4652963" y="3243265"/>
            <a:ext cx="3914775" cy="571500"/>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rotWithShape="1">
          <a:blip r:embed="rId2"/>
          <a:srcRect r="26199"/>
          <a:stretch/>
        </p:blipFill>
        <p:spPr>
          <a:xfrm>
            <a:off x="1895475" y="1447799"/>
            <a:ext cx="2857501" cy="4759226"/>
          </a:xfrm>
          <a:prstGeom prst="rect">
            <a:avLst/>
          </a:prstGeom>
        </p:spPr>
      </p:pic>
      <p:sp>
        <p:nvSpPr>
          <p:cNvPr id="10" name="TextBox 9"/>
          <p:cNvSpPr txBox="1"/>
          <p:nvPr/>
        </p:nvSpPr>
        <p:spPr>
          <a:xfrm>
            <a:off x="1724025" y="1085850"/>
            <a:ext cx="1439368" cy="369332"/>
          </a:xfrm>
          <a:prstGeom prst="rect">
            <a:avLst/>
          </a:prstGeom>
          <a:noFill/>
        </p:spPr>
        <p:txBody>
          <a:bodyPr wrap="none" rtlCol="0">
            <a:spAutoFit/>
          </a:bodyPr>
          <a:lstStyle/>
          <a:p>
            <a:r>
              <a:rPr lang="en-US" dirty="0"/>
              <a:t>Weekly Chart</a:t>
            </a:r>
          </a:p>
        </p:txBody>
      </p:sp>
      <p:sp>
        <p:nvSpPr>
          <p:cNvPr id="11" name="Rectangle 10"/>
          <p:cNvSpPr/>
          <p:nvPr/>
        </p:nvSpPr>
        <p:spPr>
          <a:xfrm>
            <a:off x="2495550" y="3128963"/>
            <a:ext cx="400050" cy="1243012"/>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Slide Number Placeholder 4">
            <a:extLst>
              <a:ext uri="{FF2B5EF4-FFF2-40B4-BE49-F238E27FC236}">
                <a16:creationId xmlns:a16="http://schemas.microsoft.com/office/drawing/2014/main" xmlns="" id="{CC15F49C-C9A5-452A-B8F7-50DE96E5F0A9}"/>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23</a:t>
            </a:fld>
            <a:endParaRPr lang="en-US" dirty="0"/>
          </a:p>
        </p:txBody>
      </p:sp>
      <p:sp>
        <p:nvSpPr>
          <p:cNvPr id="14" name="Rectangle 13">
            <a:extLst>
              <a:ext uri="{FF2B5EF4-FFF2-40B4-BE49-F238E27FC236}">
                <a16:creationId xmlns:a16="http://schemas.microsoft.com/office/drawing/2014/main" xmlns="" id="{AE49FB49-D0E2-43DA-B799-413CC0CA9AF3}"/>
              </a:ext>
            </a:extLst>
          </p:cNvPr>
          <p:cNvSpPr/>
          <p:nvPr/>
        </p:nvSpPr>
        <p:spPr>
          <a:xfrm>
            <a:off x="7367588" y="1571627"/>
            <a:ext cx="3913556" cy="4910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 Steel</a:t>
            </a:r>
          </a:p>
        </p:txBody>
      </p:sp>
      <p:sp>
        <p:nvSpPr>
          <p:cNvPr id="15" name="TextBox 14">
            <a:extLst>
              <a:ext uri="{FF2B5EF4-FFF2-40B4-BE49-F238E27FC236}">
                <a16:creationId xmlns:a16="http://schemas.microsoft.com/office/drawing/2014/main" xmlns="" id="{891B7258-019C-4288-8C82-24724360AEF7}"/>
              </a:ext>
            </a:extLst>
          </p:cNvPr>
          <p:cNvSpPr txBox="1"/>
          <p:nvPr/>
        </p:nvSpPr>
        <p:spPr>
          <a:xfrm>
            <a:off x="7367588" y="2223486"/>
            <a:ext cx="2335896" cy="1754326"/>
          </a:xfrm>
          <a:prstGeom prst="rect">
            <a:avLst/>
          </a:prstGeom>
          <a:noFill/>
        </p:spPr>
        <p:txBody>
          <a:bodyPr wrap="none" rtlCol="0">
            <a:spAutoFit/>
          </a:bodyPr>
          <a:lstStyle/>
          <a:p>
            <a:r>
              <a:rPr lang="en-US" dirty="0"/>
              <a:t>4/25/17 Close : $31</a:t>
            </a:r>
          </a:p>
          <a:p>
            <a:r>
              <a:rPr lang="en-US" dirty="0"/>
              <a:t>4/26/17 Close: $22</a:t>
            </a:r>
          </a:p>
          <a:p>
            <a:r>
              <a:rPr lang="en-US" dirty="0"/>
              <a:t>4/26/17 Volume spike</a:t>
            </a:r>
          </a:p>
          <a:p>
            <a:r>
              <a:rPr lang="en-US" dirty="0"/>
              <a:t>5/15/17:  ~$20</a:t>
            </a:r>
          </a:p>
          <a:p>
            <a:r>
              <a:rPr lang="en-US" dirty="0"/>
              <a:t>2/26/18:  ~$45</a:t>
            </a:r>
          </a:p>
          <a:p>
            <a:endParaRPr lang="en-US" dirty="0"/>
          </a:p>
        </p:txBody>
      </p:sp>
      <p:sp>
        <p:nvSpPr>
          <p:cNvPr id="6" name="TextBox 5">
            <a:extLst>
              <a:ext uri="{FF2B5EF4-FFF2-40B4-BE49-F238E27FC236}">
                <a16:creationId xmlns:a16="http://schemas.microsoft.com/office/drawing/2014/main" xmlns="" id="{BC66E6B3-11D2-4696-9CBB-5257D011814B}"/>
              </a:ext>
            </a:extLst>
          </p:cNvPr>
          <p:cNvSpPr txBox="1"/>
          <p:nvPr/>
        </p:nvSpPr>
        <p:spPr>
          <a:xfrm>
            <a:off x="9596169" y="2628562"/>
            <a:ext cx="1992661" cy="338554"/>
          </a:xfrm>
          <a:prstGeom prst="rect">
            <a:avLst/>
          </a:prstGeom>
          <a:noFill/>
        </p:spPr>
        <p:txBody>
          <a:bodyPr wrap="none" rtlCol="0">
            <a:spAutoFit/>
          </a:bodyPr>
          <a:lstStyle/>
          <a:p>
            <a:r>
              <a:rPr lang="en-US" sz="1600" dirty="0"/>
              <a:t>Missed </a:t>
            </a:r>
            <a:r>
              <a:rPr lang="en-US" sz="1600" dirty="0" err="1"/>
              <a:t>Qrtly</a:t>
            </a:r>
            <a:r>
              <a:rPr lang="en-US" sz="1600" dirty="0"/>
              <a:t> Earnings</a:t>
            </a:r>
          </a:p>
        </p:txBody>
      </p:sp>
      <p:sp>
        <p:nvSpPr>
          <p:cNvPr id="16" name="Right Brace 15">
            <a:extLst>
              <a:ext uri="{FF2B5EF4-FFF2-40B4-BE49-F238E27FC236}">
                <a16:creationId xmlns:a16="http://schemas.microsoft.com/office/drawing/2014/main" xmlns="" id="{A26852C9-E991-4B70-B2D5-463E00156CCA}"/>
              </a:ext>
            </a:extLst>
          </p:cNvPr>
          <p:cNvSpPr/>
          <p:nvPr/>
        </p:nvSpPr>
        <p:spPr>
          <a:xfrm>
            <a:off x="9527986" y="2592818"/>
            <a:ext cx="89449" cy="438583"/>
          </a:xfrm>
          <a:prstGeom prst="righ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8913815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What other forces can impact US Steel?</a:t>
            </a:r>
          </a:p>
        </p:txBody>
      </p:sp>
      <p:sp>
        <p:nvSpPr>
          <p:cNvPr id="2" name="Date Placeholder 1"/>
          <p:cNvSpPr>
            <a:spLocks noGrp="1"/>
          </p:cNvSpPr>
          <p:nvPr>
            <p:ph type="dt" sz="half" idx="10"/>
          </p:nvPr>
        </p:nvSpPr>
        <p:spPr/>
        <p:txBody>
          <a:bodyPr/>
          <a:lstStyle/>
          <a:p>
            <a:fld id="{6700A58B-DD98-43D0-B791-721480A02982}" type="datetime1">
              <a:rPr lang="en-US" smtClean="0"/>
              <a:t>8/27/2019</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7" name="Isosceles Triangle 6"/>
          <p:cNvSpPr/>
          <p:nvPr/>
        </p:nvSpPr>
        <p:spPr>
          <a:xfrm rot="5400000">
            <a:off x="4652963" y="3243265"/>
            <a:ext cx="3914775" cy="571500"/>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2"/>
          <a:stretch>
            <a:fillRect/>
          </a:stretch>
        </p:blipFill>
        <p:spPr>
          <a:xfrm>
            <a:off x="1895475" y="1447799"/>
            <a:ext cx="3871913" cy="4759226"/>
          </a:xfrm>
          <a:prstGeom prst="rect">
            <a:avLst/>
          </a:prstGeom>
        </p:spPr>
      </p:pic>
      <p:sp>
        <p:nvSpPr>
          <p:cNvPr id="10" name="TextBox 9"/>
          <p:cNvSpPr txBox="1"/>
          <p:nvPr/>
        </p:nvSpPr>
        <p:spPr>
          <a:xfrm>
            <a:off x="1724025" y="1085850"/>
            <a:ext cx="1439368" cy="369332"/>
          </a:xfrm>
          <a:prstGeom prst="rect">
            <a:avLst/>
          </a:prstGeom>
          <a:noFill/>
        </p:spPr>
        <p:txBody>
          <a:bodyPr wrap="none" rtlCol="0">
            <a:spAutoFit/>
          </a:bodyPr>
          <a:lstStyle/>
          <a:p>
            <a:r>
              <a:rPr lang="en-US" dirty="0"/>
              <a:t>Weekly Chart</a:t>
            </a:r>
          </a:p>
        </p:txBody>
      </p:sp>
      <p:sp>
        <p:nvSpPr>
          <p:cNvPr id="11" name="Rectangle 10"/>
          <p:cNvSpPr/>
          <p:nvPr/>
        </p:nvSpPr>
        <p:spPr>
          <a:xfrm>
            <a:off x="2495550" y="3128963"/>
            <a:ext cx="400050" cy="1243012"/>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p:cNvCxnSpPr>
            <a:cxnSpLocks/>
            <a:stCxn id="11" idx="3"/>
          </p:cNvCxnSpPr>
          <p:nvPr/>
        </p:nvCxnSpPr>
        <p:spPr>
          <a:xfrm flipV="1">
            <a:off x="2895600" y="1800227"/>
            <a:ext cx="1785939" cy="1950242"/>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4" name="Slide Number Placeholder 4">
            <a:extLst>
              <a:ext uri="{FF2B5EF4-FFF2-40B4-BE49-F238E27FC236}">
                <a16:creationId xmlns:a16="http://schemas.microsoft.com/office/drawing/2014/main" xmlns="" id="{B70547A6-F72A-49C2-BEB0-A2FEE3CB0000}"/>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24</a:t>
            </a:fld>
            <a:endParaRPr lang="en-US" dirty="0"/>
          </a:p>
        </p:txBody>
      </p:sp>
      <p:sp>
        <p:nvSpPr>
          <p:cNvPr id="15" name="Rectangle 14">
            <a:extLst>
              <a:ext uri="{FF2B5EF4-FFF2-40B4-BE49-F238E27FC236}">
                <a16:creationId xmlns:a16="http://schemas.microsoft.com/office/drawing/2014/main" xmlns="" id="{DB5B56C9-80D6-463E-AB37-9547ACAAE2A4}"/>
              </a:ext>
            </a:extLst>
          </p:cNvPr>
          <p:cNvSpPr/>
          <p:nvPr/>
        </p:nvSpPr>
        <p:spPr>
          <a:xfrm>
            <a:off x="7367588" y="1571627"/>
            <a:ext cx="3913556" cy="4910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 Steel</a:t>
            </a:r>
          </a:p>
        </p:txBody>
      </p:sp>
      <p:sp>
        <p:nvSpPr>
          <p:cNvPr id="16" name="TextBox 15">
            <a:extLst>
              <a:ext uri="{FF2B5EF4-FFF2-40B4-BE49-F238E27FC236}">
                <a16:creationId xmlns:a16="http://schemas.microsoft.com/office/drawing/2014/main" xmlns="" id="{2E6286D5-4D23-44D0-9610-4CAFC919D173}"/>
              </a:ext>
            </a:extLst>
          </p:cNvPr>
          <p:cNvSpPr txBox="1"/>
          <p:nvPr/>
        </p:nvSpPr>
        <p:spPr>
          <a:xfrm>
            <a:off x="7367588" y="2223486"/>
            <a:ext cx="2249847" cy="2308324"/>
          </a:xfrm>
          <a:prstGeom prst="rect">
            <a:avLst/>
          </a:prstGeom>
          <a:noFill/>
        </p:spPr>
        <p:txBody>
          <a:bodyPr wrap="none" rtlCol="0">
            <a:spAutoFit/>
          </a:bodyPr>
          <a:lstStyle/>
          <a:p>
            <a:r>
              <a:rPr lang="en-US" dirty="0"/>
              <a:t>4/25/17 Close : $31</a:t>
            </a:r>
          </a:p>
          <a:p>
            <a:r>
              <a:rPr lang="en-US" dirty="0"/>
              <a:t>4/26/17 Close: $22</a:t>
            </a:r>
          </a:p>
          <a:p>
            <a:r>
              <a:rPr lang="en-US" dirty="0"/>
              <a:t>4/26/17 Volume spike</a:t>
            </a:r>
          </a:p>
          <a:p>
            <a:r>
              <a:rPr lang="en-US" dirty="0"/>
              <a:t>5/15/17:  ~$20</a:t>
            </a:r>
          </a:p>
          <a:p>
            <a:r>
              <a:rPr lang="en-US" dirty="0"/>
              <a:t>2/26/18:  ~$45</a:t>
            </a:r>
          </a:p>
          <a:p>
            <a:r>
              <a:rPr lang="en-US" dirty="0"/>
              <a:t>4/16/18: ~$36</a:t>
            </a:r>
          </a:p>
          <a:p>
            <a:r>
              <a:rPr lang="en-US" dirty="0"/>
              <a:t>6/16/18: ~36</a:t>
            </a:r>
          </a:p>
          <a:p>
            <a:endParaRPr lang="en-US" dirty="0"/>
          </a:p>
        </p:txBody>
      </p:sp>
      <p:sp>
        <p:nvSpPr>
          <p:cNvPr id="17" name="TextBox 16">
            <a:extLst>
              <a:ext uri="{FF2B5EF4-FFF2-40B4-BE49-F238E27FC236}">
                <a16:creationId xmlns:a16="http://schemas.microsoft.com/office/drawing/2014/main" xmlns="" id="{BC17E368-3C18-4155-8953-DD4E2C49C416}"/>
              </a:ext>
            </a:extLst>
          </p:cNvPr>
          <p:cNvSpPr txBox="1"/>
          <p:nvPr/>
        </p:nvSpPr>
        <p:spPr>
          <a:xfrm>
            <a:off x="9596169" y="2628562"/>
            <a:ext cx="1992661" cy="338554"/>
          </a:xfrm>
          <a:prstGeom prst="rect">
            <a:avLst/>
          </a:prstGeom>
          <a:noFill/>
        </p:spPr>
        <p:txBody>
          <a:bodyPr wrap="none" rtlCol="0">
            <a:spAutoFit/>
          </a:bodyPr>
          <a:lstStyle/>
          <a:p>
            <a:r>
              <a:rPr lang="en-US" sz="1600" dirty="0"/>
              <a:t>Missed </a:t>
            </a:r>
            <a:r>
              <a:rPr lang="en-US" sz="1600" dirty="0" err="1"/>
              <a:t>Qrtly</a:t>
            </a:r>
            <a:r>
              <a:rPr lang="en-US" sz="1600" dirty="0"/>
              <a:t> Earnings</a:t>
            </a:r>
          </a:p>
        </p:txBody>
      </p:sp>
      <p:sp>
        <p:nvSpPr>
          <p:cNvPr id="19" name="Right Brace 18">
            <a:extLst>
              <a:ext uri="{FF2B5EF4-FFF2-40B4-BE49-F238E27FC236}">
                <a16:creationId xmlns:a16="http://schemas.microsoft.com/office/drawing/2014/main" xmlns="" id="{1CDB0A43-486F-478F-9E9C-574EF3D2FC00}"/>
              </a:ext>
            </a:extLst>
          </p:cNvPr>
          <p:cNvSpPr/>
          <p:nvPr/>
        </p:nvSpPr>
        <p:spPr>
          <a:xfrm>
            <a:off x="9527986" y="2592818"/>
            <a:ext cx="89449" cy="438583"/>
          </a:xfrm>
          <a:prstGeom prst="righ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TextBox 19">
            <a:extLst>
              <a:ext uri="{FF2B5EF4-FFF2-40B4-BE49-F238E27FC236}">
                <a16:creationId xmlns:a16="http://schemas.microsoft.com/office/drawing/2014/main" xmlns="" id="{011C5343-6BA3-46AD-BCDC-7F34D9D10046}"/>
              </a:ext>
            </a:extLst>
          </p:cNvPr>
          <p:cNvSpPr txBox="1"/>
          <p:nvPr/>
        </p:nvSpPr>
        <p:spPr>
          <a:xfrm>
            <a:off x="9596169" y="3150842"/>
            <a:ext cx="1127488" cy="338554"/>
          </a:xfrm>
          <a:prstGeom prst="rect">
            <a:avLst/>
          </a:prstGeom>
          <a:noFill/>
        </p:spPr>
        <p:txBody>
          <a:bodyPr wrap="none" rtlCol="0">
            <a:spAutoFit/>
          </a:bodyPr>
          <a:lstStyle/>
          <a:p>
            <a:r>
              <a:rPr lang="en-US" sz="1600" dirty="0"/>
              <a:t>Steel tariffs</a:t>
            </a:r>
          </a:p>
        </p:txBody>
      </p:sp>
      <p:sp>
        <p:nvSpPr>
          <p:cNvPr id="21" name="Right Brace 20">
            <a:extLst>
              <a:ext uri="{FF2B5EF4-FFF2-40B4-BE49-F238E27FC236}">
                <a16:creationId xmlns:a16="http://schemas.microsoft.com/office/drawing/2014/main" xmlns="" id="{C0B5B21A-0194-4173-9AB4-0768698A9A18}"/>
              </a:ext>
            </a:extLst>
          </p:cNvPr>
          <p:cNvSpPr/>
          <p:nvPr/>
        </p:nvSpPr>
        <p:spPr>
          <a:xfrm>
            <a:off x="9527986" y="3115098"/>
            <a:ext cx="89449" cy="438583"/>
          </a:xfrm>
          <a:prstGeom prst="righ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4481996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What other forces can impact US Steel?</a:t>
            </a:r>
          </a:p>
        </p:txBody>
      </p:sp>
      <p:sp>
        <p:nvSpPr>
          <p:cNvPr id="2" name="Date Placeholder 1"/>
          <p:cNvSpPr>
            <a:spLocks noGrp="1"/>
          </p:cNvSpPr>
          <p:nvPr>
            <p:ph type="dt" sz="half" idx="10"/>
          </p:nvPr>
        </p:nvSpPr>
        <p:spPr/>
        <p:txBody>
          <a:bodyPr/>
          <a:lstStyle/>
          <a:p>
            <a:fld id="{6700A58B-DD98-43D0-B791-721480A02982}" type="datetime1">
              <a:rPr lang="en-US" smtClean="0"/>
              <a:t>8/27/2019</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7" name="Isosceles Triangle 6"/>
          <p:cNvSpPr/>
          <p:nvPr/>
        </p:nvSpPr>
        <p:spPr>
          <a:xfrm rot="5400000">
            <a:off x="4652963" y="3243265"/>
            <a:ext cx="3914775" cy="571500"/>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2"/>
          <a:stretch>
            <a:fillRect/>
          </a:stretch>
        </p:blipFill>
        <p:spPr>
          <a:xfrm>
            <a:off x="1895475" y="1447799"/>
            <a:ext cx="3871913" cy="4759226"/>
          </a:xfrm>
          <a:prstGeom prst="rect">
            <a:avLst/>
          </a:prstGeom>
        </p:spPr>
      </p:pic>
      <p:sp>
        <p:nvSpPr>
          <p:cNvPr id="10" name="TextBox 9"/>
          <p:cNvSpPr txBox="1"/>
          <p:nvPr/>
        </p:nvSpPr>
        <p:spPr>
          <a:xfrm>
            <a:off x="1724025" y="1085850"/>
            <a:ext cx="1439368" cy="369332"/>
          </a:xfrm>
          <a:prstGeom prst="rect">
            <a:avLst/>
          </a:prstGeom>
          <a:noFill/>
        </p:spPr>
        <p:txBody>
          <a:bodyPr wrap="none" rtlCol="0">
            <a:spAutoFit/>
          </a:bodyPr>
          <a:lstStyle/>
          <a:p>
            <a:r>
              <a:rPr lang="en-US" dirty="0"/>
              <a:t>Weekly Chart</a:t>
            </a:r>
          </a:p>
        </p:txBody>
      </p:sp>
      <p:sp>
        <p:nvSpPr>
          <p:cNvPr id="11" name="Rectangle 10"/>
          <p:cNvSpPr/>
          <p:nvPr/>
        </p:nvSpPr>
        <p:spPr>
          <a:xfrm>
            <a:off x="2495550" y="3128963"/>
            <a:ext cx="400050" cy="1243012"/>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p:cNvCxnSpPr>
            <a:cxnSpLocks/>
            <a:stCxn id="11" idx="3"/>
          </p:cNvCxnSpPr>
          <p:nvPr/>
        </p:nvCxnSpPr>
        <p:spPr>
          <a:xfrm flipV="1">
            <a:off x="2895600" y="1800227"/>
            <a:ext cx="1785939" cy="1950242"/>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endCxn id="18" idx="0"/>
          </p:cNvCxnSpPr>
          <p:nvPr/>
        </p:nvCxnSpPr>
        <p:spPr>
          <a:xfrm>
            <a:off x="4738689" y="1743076"/>
            <a:ext cx="492919" cy="771525"/>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p:cNvSpPr/>
          <p:nvPr/>
        </p:nvSpPr>
        <p:spPr>
          <a:xfrm>
            <a:off x="4781551" y="2514601"/>
            <a:ext cx="900113" cy="657225"/>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Slide Number Placeholder 4">
            <a:extLst>
              <a:ext uri="{FF2B5EF4-FFF2-40B4-BE49-F238E27FC236}">
                <a16:creationId xmlns:a16="http://schemas.microsoft.com/office/drawing/2014/main" xmlns="" id="{8F15D968-9DDF-4436-BD67-07ABB0C66475}"/>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25</a:t>
            </a:fld>
            <a:endParaRPr lang="en-US" dirty="0"/>
          </a:p>
        </p:txBody>
      </p:sp>
      <p:sp>
        <p:nvSpPr>
          <p:cNvPr id="15" name="Rectangle 14">
            <a:extLst>
              <a:ext uri="{FF2B5EF4-FFF2-40B4-BE49-F238E27FC236}">
                <a16:creationId xmlns:a16="http://schemas.microsoft.com/office/drawing/2014/main" xmlns="" id="{918FFBCB-5D10-4AFA-B09B-CB6D15B0E3B4}"/>
              </a:ext>
            </a:extLst>
          </p:cNvPr>
          <p:cNvSpPr/>
          <p:nvPr/>
        </p:nvSpPr>
        <p:spPr>
          <a:xfrm>
            <a:off x="7367588" y="1571627"/>
            <a:ext cx="3913556" cy="4910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 Steel</a:t>
            </a:r>
          </a:p>
        </p:txBody>
      </p:sp>
      <p:sp>
        <p:nvSpPr>
          <p:cNvPr id="16" name="TextBox 15">
            <a:extLst>
              <a:ext uri="{FF2B5EF4-FFF2-40B4-BE49-F238E27FC236}">
                <a16:creationId xmlns:a16="http://schemas.microsoft.com/office/drawing/2014/main" xmlns="" id="{43388D34-33A0-4A3C-8A1B-26F43C3193AE}"/>
              </a:ext>
            </a:extLst>
          </p:cNvPr>
          <p:cNvSpPr txBox="1"/>
          <p:nvPr/>
        </p:nvSpPr>
        <p:spPr>
          <a:xfrm>
            <a:off x="7367588" y="2223486"/>
            <a:ext cx="2249847" cy="2308324"/>
          </a:xfrm>
          <a:prstGeom prst="rect">
            <a:avLst/>
          </a:prstGeom>
          <a:noFill/>
        </p:spPr>
        <p:txBody>
          <a:bodyPr wrap="none" rtlCol="0">
            <a:spAutoFit/>
          </a:bodyPr>
          <a:lstStyle/>
          <a:p>
            <a:r>
              <a:rPr lang="en-US" dirty="0"/>
              <a:t>4/25/17 Close : $31</a:t>
            </a:r>
          </a:p>
          <a:p>
            <a:r>
              <a:rPr lang="en-US" dirty="0"/>
              <a:t>4/26/17 Close: $22</a:t>
            </a:r>
          </a:p>
          <a:p>
            <a:r>
              <a:rPr lang="en-US" dirty="0"/>
              <a:t>4/26/17 Volume spike</a:t>
            </a:r>
          </a:p>
          <a:p>
            <a:r>
              <a:rPr lang="en-US" dirty="0"/>
              <a:t>5/15/17:  ~$20</a:t>
            </a:r>
          </a:p>
          <a:p>
            <a:r>
              <a:rPr lang="en-US" dirty="0"/>
              <a:t>2/26/18:  ~$45</a:t>
            </a:r>
          </a:p>
          <a:p>
            <a:r>
              <a:rPr lang="en-US" dirty="0"/>
              <a:t>4/16/18: ~$36</a:t>
            </a:r>
          </a:p>
          <a:p>
            <a:r>
              <a:rPr lang="en-US" dirty="0"/>
              <a:t>6/16/18: ~36</a:t>
            </a:r>
          </a:p>
          <a:p>
            <a:endParaRPr lang="en-US" dirty="0"/>
          </a:p>
        </p:txBody>
      </p:sp>
      <p:sp>
        <p:nvSpPr>
          <p:cNvPr id="17" name="TextBox 16">
            <a:extLst>
              <a:ext uri="{FF2B5EF4-FFF2-40B4-BE49-F238E27FC236}">
                <a16:creationId xmlns:a16="http://schemas.microsoft.com/office/drawing/2014/main" xmlns="" id="{48D7AE39-050E-4CFC-82AF-5307B17B06D2}"/>
              </a:ext>
            </a:extLst>
          </p:cNvPr>
          <p:cNvSpPr txBox="1"/>
          <p:nvPr/>
        </p:nvSpPr>
        <p:spPr>
          <a:xfrm>
            <a:off x="9596169" y="2628562"/>
            <a:ext cx="1992661" cy="338554"/>
          </a:xfrm>
          <a:prstGeom prst="rect">
            <a:avLst/>
          </a:prstGeom>
          <a:noFill/>
        </p:spPr>
        <p:txBody>
          <a:bodyPr wrap="none" rtlCol="0">
            <a:spAutoFit/>
          </a:bodyPr>
          <a:lstStyle/>
          <a:p>
            <a:r>
              <a:rPr lang="en-US" sz="1600" dirty="0"/>
              <a:t>Missed </a:t>
            </a:r>
            <a:r>
              <a:rPr lang="en-US" sz="1600" dirty="0" err="1"/>
              <a:t>Qrtly</a:t>
            </a:r>
            <a:r>
              <a:rPr lang="en-US" sz="1600" dirty="0"/>
              <a:t> Earnings</a:t>
            </a:r>
          </a:p>
        </p:txBody>
      </p:sp>
      <p:sp>
        <p:nvSpPr>
          <p:cNvPr id="19" name="Right Brace 18">
            <a:extLst>
              <a:ext uri="{FF2B5EF4-FFF2-40B4-BE49-F238E27FC236}">
                <a16:creationId xmlns:a16="http://schemas.microsoft.com/office/drawing/2014/main" xmlns="" id="{836074D2-0A52-45BA-8B52-79E255C98388}"/>
              </a:ext>
            </a:extLst>
          </p:cNvPr>
          <p:cNvSpPr/>
          <p:nvPr/>
        </p:nvSpPr>
        <p:spPr>
          <a:xfrm>
            <a:off x="9527986" y="2592818"/>
            <a:ext cx="89449" cy="438583"/>
          </a:xfrm>
          <a:prstGeom prst="righ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TextBox 19">
            <a:extLst>
              <a:ext uri="{FF2B5EF4-FFF2-40B4-BE49-F238E27FC236}">
                <a16:creationId xmlns:a16="http://schemas.microsoft.com/office/drawing/2014/main" xmlns="" id="{A095BC1A-7AAD-4469-B9A7-CBA376FF072E}"/>
              </a:ext>
            </a:extLst>
          </p:cNvPr>
          <p:cNvSpPr txBox="1"/>
          <p:nvPr/>
        </p:nvSpPr>
        <p:spPr>
          <a:xfrm>
            <a:off x="9596169" y="3150842"/>
            <a:ext cx="1127488" cy="338554"/>
          </a:xfrm>
          <a:prstGeom prst="rect">
            <a:avLst/>
          </a:prstGeom>
          <a:noFill/>
        </p:spPr>
        <p:txBody>
          <a:bodyPr wrap="none" rtlCol="0">
            <a:spAutoFit/>
          </a:bodyPr>
          <a:lstStyle/>
          <a:p>
            <a:r>
              <a:rPr lang="en-US" sz="1600" dirty="0"/>
              <a:t>Steel tariffs</a:t>
            </a:r>
          </a:p>
        </p:txBody>
      </p:sp>
      <p:sp>
        <p:nvSpPr>
          <p:cNvPr id="21" name="Right Brace 20">
            <a:extLst>
              <a:ext uri="{FF2B5EF4-FFF2-40B4-BE49-F238E27FC236}">
                <a16:creationId xmlns:a16="http://schemas.microsoft.com/office/drawing/2014/main" xmlns="" id="{061092E7-1950-46C7-B6D6-A34431E56CC2}"/>
              </a:ext>
            </a:extLst>
          </p:cNvPr>
          <p:cNvSpPr/>
          <p:nvPr/>
        </p:nvSpPr>
        <p:spPr>
          <a:xfrm>
            <a:off x="9527986" y="3115098"/>
            <a:ext cx="89449" cy="438583"/>
          </a:xfrm>
          <a:prstGeom prst="righ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 name="TextBox 21">
            <a:extLst>
              <a:ext uri="{FF2B5EF4-FFF2-40B4-BE49-F238E27FC236}">
                <a16:creationId xmlns:a16="http://schemas.microsoft.com/office/drawing/2014/main" xmlns="" id="{87139231-CCAB-43EB-BF08-B6A78719CFB0}"/>
              </a:ext>
            </a:extLst>
          </p:cNvPr>
          <p:cNvSpPr txBox="1"/>
          <p:nvPr/>
        </p:nvSpPr>
        <p:spPr>
          <a:xfrm>
            <a:off x="9613162" y="3673122"/>
            <a:ext cx="1116459" cy="338554"/>
          </a:xfrm>
          <a:prstGeom prst="rect">
            <a:avLst/>
          </a:prstGeom>
          <a:noFill/>
        </p:spPr>
        <p:txBody>
          <a:bodyPr wrap="none" rtlCol="0">
            <a:spAutoFit/>
          </a:bodyPr>
          <a:lstStyle/>
          <a:p>
            <a:r>
              <a:rPr lang="en-US" sz="1600" dirty="0"/>
              <a:t>Auto tariffs</a:t>
            </a:r>
          </a:p>
        </p:txBody>
      </p:sp>
      <p:sp>
        <p:nvSpPr>
          <p:cNvPr id="23" name="Right Brace 22">
            <a:extLst>
              <a:ext uri="{FF2B5EF4-FFF2-40B4-BE49-F238E27FC236}">
                <a16:creationId xmlns:a16="http://schemas.microsoft.com/office/drawing/2014/main" xmlns="" id="{0AFE74E6-1126-4935-B9CD-BFA01DAD6D7F}"/>
              </a:ext>
            </a:extLst>
          </p:cNvPr>
          <p:cNvSpPr/>
          <p:nvPr/>
        </p:nvSpPr>
        <p:spPr>
          <a:xfrm>
            <a:off x="9544979" y="3637378"/>
            <a:ext cx="89449" cy="438583"/>
          </a:xfrm>
          <a:prstGeom prst="righ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0266687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724026" y="365127"/>
            <a:ext cx="8943975" cy="591477"/>
          </a:xfrm>
        </p:spPr>
        <p:txBody>
          <a:bodyPr/>
          <a:lstStyle/>
          <a:p>
            <a:r>
              <a:rPr lang="en-US" sz="2800" dirty="0"/>
              <a:t>So forecasting (pattern recognition) methods won’t work.</a:t>
            </a:r>
          </a:p>
        </p:txBody>
      </p:sp>
      <p:sp>
        <p:nvSpPr>
          <p:cNvPr id="2" name="Date Placeholder 1"/>
          <p:cNvSpPr>
            <a:spLocks noGrp="1"/>
          </p:cNvSpPr>
          <p:nvPr>
            <p:ph type="dt" sz="half" idx="10"/>
          </p:nvPr>
        </p:nvSpPr>
        <p:spPr/>
        <p:txBody>
          <a:bodyPr/>
          <a:lstStyle/>
          <a:p>
            <a:fld id="{6700A58B-DD98-43D0-B791-721480A02982}" type="datetime1">
              <a:rPr lang="en-US" smtClean="0"/>
              <a:t>8/27/2019</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7" name="Isosceles Triangle 6"/>
          <p:cNvSpPr/>
          <p:nvPr/>
        </p:nvSpPr>
        <p:spPr>
          <a:xfrm rot="5400000">
            <a:off x="4652963" y="3243265"/>
            <a:ext cx="3914775" cy="571500"/>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7453313" y="2212041"/>
            <a:ext cx="3300413" cy="1477328"/>
          </a:xfrm>
          <a:prstGeom prst="rect">
            <a:avLst/>
          </a:prstGeom>
          <a:noFill/>
        </p:spPr>
        <p:txBody>
          <a:bodyPr wrap="square" rtlCol="0">
            <a:spAutoFit/>
          </a:bodyPr>
          <a:lstStyle/>
          <a:p>
            <a:r>
              <a:rPr lang="en-US" dirty="0"/>
              <a:t>Some stock movements are self-inflicted (quarterly miss), others political (tariffs) while others are based on out of sector (automotive) performance.</a:t>
            </a:r>
          </a:p>
        </p:txBody>
      </p:sp>
      <p:pic>
        <p:nvPicPr>
          <p:cNvPr id="9" name="Picture 8"/>
          <p:cNvPicPr>
            <a:picLocks noChangeAspect="1"/>
          </p:cNvPicPr>
          <p:nvPr/>
        </p:nvPicPr>
        <p:blipFill>
          <a:blip r:embed="rId2"/>
          <a:stretch>
            <a:fillRect/>
          </a:stretch>
        </p:blipFill>
        <p:spPr>
          <a:xfrm>
            <a:off x="1799783" y="1440571"/>
            <a:ext cx="3325110" cy="4087114"/>
          </a:xfrm>
          <a:prstGeom prst="rect">
            <a:avLst/>
          </a:prstGeom>
        </p:spPr>
      </p:pic>
      <p:sp>
        <p:nvSpPr>
          <p:cNvPr id="10" name="TextBox 9"/>
          <p:cNvSpPr txBox="1"/>
          <p:nvPr/>
        </p:nvSpPr>
        <p:spPr>
          <a:xfrm>
            <a:off x="1724026" y="1143927"/>
            <a:ext cx="1439368" cy="369332"/>
          </a:xfrm>
          <a:prstGeom prst="rect">
            <a:avLst/>
          </a:prstGeom>
          <a:noFill/>
        </p:spPr>
        <p:txBody>
          <a:bodyPr wrap="none" rtlCol="0">
            <a:spAutoFit/>
          </a:bodyPr>
          <a:lstStyle/>
          <a:p>
            <a:r>
              <a:rPr lang="en-US" dirty="0"/>
              <a:t>Weekly Chart</a:t>
            </a:r>
          </a:p>
        </p:txBody>
      </p:sp>
      <p:sp>
        <p:nvSpPr>
          <p:cNvPr id="11" name="Slide Number Placeholder 4">
            <a:extLst>
              <a:ext uri="{FF2B5EF4-FFF2-40B4-BE49-F238E27FC236}">
                <a16:creationId xmlns:a16="http://schemas.microsoft.com/office/drawing/2014/main" xmlns="" id="{7F2DD111-63BD-47A5-9EDC-6FFA30CC0345}"/>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26</a:t>
            </a:fld>
            <a:endParaRPr lang="en-US" dirty="0"/>
          </a:p>
        </p:txBody>
      </p:sp>
      <p:sp>
        <p:nvSpPr>
          <p:cNvPr id="12" name="Rectangle 11">
            <a:extLst>
              <a:ext uri="{FF2B5EF4-FFF2-40B4-BE49-F238E27FC236}">
                <a16:creationId xmlns:a16="http://schemas.microsoft.com/office/drawing/2014/main" xmlns="" id="{AB3DF67F-A351-4252-B16E-EF1B20B918C0}"/>
              </a:ext>
            </a:extLst>
          </p:cNvPr>
          <p:cNvSpPr/>
          <p:nvPr/>
        </p:nvSpPr>
        <p:spPr>
          <a:xfrm>
            <a:off x="7367588" y="1571627"/>
            <a:ext cx="3913556" cy="4910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 Steel</a:t>
            </a:r>
          </a:p>
        </p:txBody>
      </p:sp>
      <p:sp>
        <p:nvSpPr>
          <p:cNvPr id="13" name="Rectangle 12">
            <a:extLst>
              <a:ext uri="{FF2B5EF4-FFF2-40B4-BE49-F238E27FC236}">
                <a16:creationId xmlns:a16="http://schemas.microsoft.com/office/drawing/2014/main" xmlns="" id="{95711252-6145-42B0-939C-0B559D6E8626}"/>
              </a:ext>
            </a:extLst>
          </p:cNvPr>
          <p:cNvSpPr/>
          <p:nvPr/>
        </p:nvSpPr>
        <p:spPr>
          <a:xfrm>
            <a:off x="200247" y="5799695"/>
            <a:ext cx="11791506" cy="30108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External factors remove pattern recognition that econometric forecasts seek. </a:t>
            </a:r>
          </a:p>
        </p:txBody>
      </p:sp>
    </p:spTree>
    <p:extLst>
      <p:ext uri="{BB962C8B-B14F-4D97-AF65-F5344CB8AC3E}">
        <p14:creationId xmlns:p14="http://schemas.microsoft.com/office/powerpoint/2010/main" val="26938043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a:t>Meanwhile, US Steel was... producing steel.</a:t>
            </a:r>
          </a:p>
        </p:txBody>
      </p:sp>
      <p:sp>
        <p:nvSpPr>
          <p:cNvPr id="2" name="Date Placeholder 1"/>
          <p:cNvSpPr>
            <a:spLocks noGrp="1"/>
          </p:cNvSpPr>
          <p:nvPr>
            <p:ph type="dt" sz="half" idx="10"/>
          </p:nvPr>
        </p:nvSpPr>
        <p:spPr/>
        <p:txBody>
          <a:bodyPr/>
          <a:lstStyle/>
          <a:p>
            <a:fld id="{6700A58B-DD98-43D0-B791-721480A02982}" type="datetime1">
              <a:rPr lang="en-US" smtClean="0"/>
              <a:t>8/27/2019</a:t>
            </a:fld>
            <a:endParaRPr lang="en-US"/>
          </a:p>
        </p:txBody>
      </p:sp>
      <p:sp>
        <p:nvSpPr>
          <p:cNvPr id="5" name="Footer Placeholder 4"/>
          <p:cNvSpPr>
            <a:spLocks noGrp="1"/>
          </p:cNvSpPr>
          <p:nvPr>
            <p:ph type="ftr" sz="quarter" idx="11"/>
          </p:nvPr>
        </p:nvSpPr>
        <p:spPr/>
        <p:txBody>
          <a:bodyPr/>
          <a:lstStyle/>
          <a:p>
            <a:r>
              <a:rPr lang="en-US" dirty="0"/>
              <a:t>Kwartler</a:t>
            </a:r>
          </a:p>
        </p:txBody>
      </p:sp>
      <p:pic>
        <p:nvPicPr>
          <p:cNvPr id="1026" name="Picture 2" descr="Image result for images us stee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16036" y="1202492"/>
            <a:ext cx="3200400" cy="212671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steel plan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59826" y="1202491"/>
            <a:ext cx="3200400" cy="206106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steel plan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59826" y="3489502"/>
            <a:ext cx="3200400" cy="214833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steel plan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16036" y="3489501"/>
            <a:ext cx="3200400" cy="2133600"/>
          </a:xfrm>
          <a:prstGeom prst="rect">
            <a:avLst/>
          </a:prstGeom>
          <a:noFill/>
          <a:extLst>
            <a:ext uri="{909E8E84-426E-40DD-AFC4-6F175D3DCCD1}">
              <a14:hiddenFill xmlns:a14="http://schemas.microsoft.com/office/drawing/2010/main">
                <a:solidFill>
                  <a:srgbClr val="FFFFFF"/>
                </a:solidFill>
              </a14:hiddenFill>
            </a:ext>
          </a:extLst>
        </p:spPr>
      </p:pic>
      <p:sp>
        <p:nvSpPr>
          <p:cNvPr id="12" name="Slide Number Placeholder 4">
            <a:extLst>
              <a:ext uri="{FF2B5EF4-FFF2-40B4-BE49-F238E27FC236}">
                <a16:creationId xmlns:a16="http://schemas.microsoft.com/office/drawing/2014/main" xmlns="" id="{B8F99F2C-3E13-46EF-B414-FB529DCC5B21}"/>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27</a:t>
            </a:fld>
            <a:endParaRPr lang="en-US" dirty="0"/>
          </a:p>
        </p:txBody>
      </p:sp>
      <p:sp>
        <p:nvSpPr>
          <p:cNvPr id="13" name="Rectangle 12">
            <a:extLst>
              <a:ext uri="{FF2B5EF4-FFF2-40B4-BE49-F238E27FC236}">
                <a16:creationId xmlns:a16="http://schemas.microsoft.com/office/drawing/2014/main" xmlns="" id="{905D10A1-117E-4B4F-AF1F-B9A8FADE08CB}"/>
              </a:ext>
            </a:extLst>
          </p:cNvPr>
          <p:cNvSpPr/>
          <p:nvPr/>
        </p:nvSpPr>
        <p:spPr>
          <a:xfrm>
            <a:off x="200247" y="5735896"/>
            <a:ext cx="11791506" cy="57139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Coincidentally, a belief investor would not have bought or sold but fundamental, technical and HFT would have been in and out at different times. </a:t>
            </a:r>
          </a:p>
        </p:txBody>
      </p:sp>
    </p:spTree>
    <p:extLst>
      <p:ext uri="{BB962C8B-B14F-4D97-AF65-F5344CB8AC3E}">
        <p14:creationId xmlns:p14="http://schemas.microsoft.com/office/powerpoint/2010/main" val="35021490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Let’s Practice! Open 1_TTR.R</a:t>
            </a:r>
          </a:p>
        </p:txBody>
      </p:sp>
      <p:sp>
        <p:nvSpPr>
          <p:cNvPr id="2" name="Date Placeholder 1"/>
          <p:cNvSpPr>
            <a:spLocks noGrp="1"/>
          </p:cNvSpPr>
          <p:nvPr>
            <p:ph type="dt" sz="half" idx="10"/>
          </p:nvPr>
        </p:nvSpPr>
        <p:spPr/>
        <p:txBody>
          <a:bodyPr/>
          <a:lstStyle/>
          <a:p>
            <a:fld id="{6700A58B-DD98-43D0-B791-721480A02982}" type="datetime1">
              <a:rPr lang="en-US" smtClean="0"/>
              <a:t>8/27/2019</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6" name="TextBox 5"/>
          <p:cNvSpPr txBox="1"/>
          <p:nvPr/>
        </p:nvSpPr>
        <p:spPr>
          <a:xfrm>
            <a:off x="838200" y="1577155"/>
            <a:ext cx="3454472" cy="1354217"/>
          </a:xfrm>
          <a:prstGeom prst="rect">
            <a:avLst/>
          </a:prstGeom>
          <a:noFill/>
        </p:spPr>
        <p:txBody>
          <a:bodyPr wrap="none" rtlCol="0">
            <a:spAutoFit/>
          </a:bodyPr>
          <a:lstStyle/>
          <a:p>
            <a:r>
              <a:rPr lang="en-US" sz="2800" u="sng" dirty="0"/>
              <a:t>Learning Objective:</a:t>
            </a:r>
          </a:p>
          <a:p>
            <a:pPr marL="285750" indent="-285750">
              <a:buFont typeface="Arial" panose="020B0604020202020204" pitchFamily="34" charset="0"/>
              <a:buChar char="•"/>
            </a:pPr>
            <a:r>
              <a:rPr lang="en-US" dirty="0"/>
              <a:t>Get real stock data</a:t>
            </a:r>
          </a:p>
          <a:p>
            <a:pPr marL="285750" indent="-285750">
              <a:buFont typeface="Arial" panose="020B0604020202020204" pitchFamily="34" charset="0"/>
              <a:buChar char="•"/>
            </a:pPr>
            <a:r>
              <a:rPr lang="en-US" dirty="0"/>
              <a:t>Subset an </a:t>
            </a:r>
            <a:r>
              <a:rPr lang="en-US" dirty="0" err="1"/>
              <a:t>xts</a:t>
            </a:r>
            <a:r>
              <a:rPr lang="en-US" dirty="0"/>
              <a:t> object</a:t>
            </a:r>
          </a:p>
          <a:p>
            <a:pPr marL="285750" indent="-285750">
              <a:buFont typeface="Arial" panose="020B0604020202020204" pitchFamily="34" charset="0"/>
              <a:buChar char="•"/>
            </a:pPr>
            <a:r>
              <a:rPr lang="en-US" dirty="0"/>
              <a:t>Plot the time series dynamically</a:t>
            </a:r>
          </a:p>
        </p:txBody>
      </p:sp>
      <p:sp>
        <p:nvSpPr>
          <p:cNvPr id="7" name="Slide Number Placeholder 4">
            <a:extLst>
              <a:ext uri="{FF2B5EF4-FFF2-40B4-BE49-F238E27FC236}">
                <a16:creationId xmlns:a16="http://schemas.microsoft.com/office/drawing/2014/main" xmlns="" id="{0C2FD9D0-7CE6-46D3-9007-B1BFEE40BFE2}"/>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28</a:t>
            </a:fld>
            <a:endParaRPr lang="en-US" dirty="0"/>
          </a:p>
        </p:txBody>
      </p:sp>
      <p:pic>
        <p:nvPicPr>
          <p:cNvPr id="1026" name="Picture 2" descr="Image result for stock trading meme">
            <a:extLst>
              <a:ext uri="{FF2B5EF4-FFF2-40B4-BE49-F238E27FC236}">
                <a16:creationId xmlns:a16="http://schemas.microsoft.com/office/drawing/2014/main" xmlns="" id="{6A5FE4A4-0592-4111-A4D8-42CE9FD4AE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05600" y="1577154"/>
            <a:ext cx="4332248" cy="42456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842399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xmlns="" id="{83C8ED64-C774-4AEA-B160-79E9FCCDE563}"/>
              </a:ext>
            </a:extLst>
          </p:cNvPr>
          <p:cNvSpPr/>
          <p:nvPr/>
        </p:nvSpPr>
        <p:spPr>
          <a:xfrm>
            <a:off x="293111" y="1246827"/>
            <a:ext cx="2913321" cy="39951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Down Day</a:t>
            </a:r>
          </a:p>
        </p:txBody>
      </p:sp>
      <p:sp>
        <p:nvSpPr>
          <p:cNvPr id="2" name="Title 1">
            <a:extLst>
              <a:ext uri="{FF2B5EF4-FFF2-40B4-BE49-F238E27FC236}">
                <a16:creationId xmlns:a16="http://schemas.microsoft.com/office/drawing/2014/main" xmlns="" id="{572B8767-3890-493B-9469-7265550E508F}"/>
              </a:ext>
            </a:extLst>
          </p:cNvPr>
          <p:cNvSpPr>
            <a:spLocks noGrp="1"/>
          </p:cNvSpPr>
          <p:nvPr>
            <p:ph type="title"/>
          </p:nvPr>
        </p:nvSpPr>
        <p:spPr/>
        <p:txBody>
          <a:bodyPr>
            <a:normAutofit fontScale="90000"/>
          </a:bodyPr>
          <a:lstStyle/>
          <a:p>
            <a:r>
              <a:rPr lang="en-US" dirty="0"/>
              <a:t>Interpreting a Candlestick Chart</a:t>
            </a:r>
          </a:p>
        </p:txBody>
      </p:sp>
      <p:sp>
        <p:nvSpPr>
          <p:cNvPr id="3" name="Date Placeholder 2">
            <a:extLst>
              <a:ext uri="{FF2B5EF4-FFF2-40B4-BE49-F238E27FC236}">
                <a16:creationId xmlns:a16="http://schemas.microsoft.com/office/drawing/2014/main" xmlns="" id="{F78C16CA-4FBD-4B7C-8DE2-22D685A5B817}"/>
              </a:ext>
            </a:extLst>
          </p:cNvPr>
          <p:cNvSpPr>
            <a:spLocks noGrp="1"/>
          </p:cNvSpPr>
          <p:nvPr>
            <p:ph type="dt" sz="half" idx="10"/>
          </p:nvPr>
        </p:nvSpPr>
        <p:spPr/>
        <p:txBody>
          <a:bodyPr/>
          <a:lstStyle/>
          <a:p>
            <a:fld id="{6700A58B-DD98-43D0-B791-721480A02982}" type="datetime1">
              <a:rPr lang="en-US" smtClean="0"/>
              <a:t>8/27/2019</a:t>
            </a:fld>
            <a:endParaRPr lang="en-US"/>
          </a:p>
        </p:txBody>
      </p:sp>
      <p:sp>
        <p:nvSpPr>
          <p:cNvPr id="4" name="Footer Placeholder 3">
            <a:extLst>
              <a:ext uri="{FF2B5EF4-FFF2-40B4-BE49-F238E27FC236}">
                <a16:creationId xmlns:a16="http://schemas.microsoft.com/office/drawing/2014/main" xmlns="" id="{52449ABF-2B64-4DFC-92BB-E7110FD93ABD}"/>
              </a:ext>
            </a:extLst>
          </p:cNvPr>
          <p:cNvSpPr>
            <a:spLocks noGrp="1"/>
          </p:cNvSpPr>
          <p:nvPr>
            <p:ph type="ftr" sz="quarter" idx="11"/>
          </p:nvPr>
        </p:nvSpPr>
        <p:spPr/>
        <p:txBody>
          <a:bodyPr/>
          <a:lstStyle/>
          <a:p>
            <a:r>
              <a:rPr lang="en-US"/>
              <a:t>Kwartler</a:t>
            </a:r>
            <a:endParaRPr lang="en-US" dirty="0"/>
          </a:p>
        </p:txBody>
      </p:sp>
      <p:pic>
        <p:nvPicPr>
          <p:cNvPr id="5" name="Picture 4">
            <a:extLst>
              <a:ext uri="{FF2B5EF4-FFF2-40B4-BE49-F238E27FC236}">
                <a16:creationId xmlns:a16="http://schemas.microsoft.com/office/drawing/2014/main" xmlns="" id="{17CA8BD1-8E4C-446B-94AF-2A1C7FF888CF}"/>
              </a:ext>
            </a:extLst>
          </p:cNvPr>
          <p:cNvPicPr>
            <a:picLocks noChangeAspect="1"/>
          </p:cNvPicPr>
          <p:nvPr/>
        </p:nvPicPr>
        <p:blipFill>
          <a:blip r:embed="rId2"/>
          <a:stretch>
            <a:fillRect/>
          </a:stretch>
        </p:blipFill>
        <p:spPr>
          <a:xfrm>
            <a:off x="3374162" y="2346783"/>
            <a:ext cx="5047318" cy="2653151"/>
          </a:xfrm>
          <a:prstGeom prst="rect">
            <a:avLst/>
          </a:prstGeom>
        </p:spPr>
      </p:pic>
      <p:grpSp>
        <p:nvGrpSpPr>
          <p:cNvPr id="24" name="Group 23">
            <a:extLst>
              <a:ext uri="{FF2B5EF4-FFF2-40B4-BE49-F238E27FC236}">
                <a16:creationId xmlns:a16="http://schemas.microsoft.com/office/drawing/2014/main" xmlns="" id="{DE84F4FA-CFAE-4378-B136-FAE63E723072}"/>
              </a:ext>
            </a:extLst>
          </p:cNvPr>
          <p:cNvGrpSpPr/>
          <p:nvPr/>
        </p:nvGrpSpPr>
        <p:grpSpPr>
          <a:xfrm>
            <a:off x="9188846" y="2162117"/>
            <a:ext cx="2237114" cy="3408501"/>
            <a:chOff x="9384272" y="2162117"/>
            <a:chExt cx="2237114" cy="3408501"/>
          </a:xfrm>
        </p:grpSpPr>
        <p:cxnSp>
          <p:nvCxnSpPr>
            <p:cNvPr id="14" name="Straight Connector 13">
              <a:extLst>
                <a:ext uri="{FF2B5EF4-FFF2-40B4-BE49-F238E27FC236}">
                  <a16:creationId xmlns:a16="http://schemas.microsoft.com/office/drawing/2014/main" xmlns="" id="{084BD5AA-D717-4487-AB2E-92302E6A5357}"/>
                </a:ext>
              </a:extLst>
            </p:cNvPr>
            <p:cNvCxnSpPr/>
            <p:nvPr/>
          </p:nvCxnSpPr>
          <p:spPr>
            <a:xfrm>
              <a:off x="9747343" y="2346783"/>
              <a:ext cx="0" cy="3159219"/>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xmlns="" id="{1C79EA74-5C9A-4A39-8A3F-78D6F57FEAA9}"/>
                </a:ext>
              </a:extLst>
            </p:cNvPr>
            <p:cNvSpPr/>
            <p:nvPr/>
          </p:nvSpPr>
          <p:spPr>
            <a:xfrm>
              <a:off x="9384272" y="2780731"/>
              <a:ext cx="739588" cy="199016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xmlns="" id="{B45AE76F-3FA3-446C-A961-1A70E958DA97}"/>
                </a:ext>
              </a:extLst>
            </p:cNvPr>
            <p:cNvSpPr txBox="1"/>
            <p:nvPr/>
          </p:nvSpPr>
          <p:spPr>
            <a:xfrm>
              <a:off x="10123860" y="2596065"/>
              <a:ext cx="1374094" cy="369332"/>
            </a:xfrm>
            <a:prstGeom prst="rect">
              <a:avLst/>
            </a:prstGeom>
            <a:noFill/>
          </p:spPr>
          <p:txBody>
            <a:bodyPr wrap="none" rtlCol="0">
              <a:spAutoFit/>
            </a:bodyPr>
            <a:lstStyle/>
            <a:p>
              <a:r>
                <a:rPr lang="en-US" dirty="0"/>
                <a:t>Closing Price</a:t>
              </a:r>
            </a:p>
          </p:txBody>
        </p:sp>
        <p:sp>
          <p:nvSpPr>
            <p:cNvPr id="16" name="TextBox 15">
              <a:extLst>
                <a:ext uri="{FF2B5EF4-FFF2-40B4-BE49-F238E27FC236}">
                  <a16:creationId xmlns:a16="http://schemas.microsoft.com/office/drawing/2014/main" xmlns="" id="{47F636A7-C016-4BA5-B2BA-0565037879EF}"/>
                </a:ext>
              </a:extLst>
            </p:cNvPr>
            <p:cNvSpPr txBox="1"/>
            <p:nvPr/>
          </p:nvSpPr>
          <p:spPr>
            <a:xfrm>
              <a:off x="9742185" y="2162117"/>
              <a:ext cx="1130438" cy="369332"/>
            </a:xfrm>
            <a:prstGeom prst="rect">
              <a:avLst/>
            </a:prstGeom>
            <a:noFill/>
          </p:spPr>
          <p:txBody>
            <a:bodyPr wrap="none" rtlCol="0">
              <a:spAutoFit/>
            </a:bodyPr>
            <a:lstStyle/>
            <a:p>
              <a:r>
                <a:rPr lang="en-US" dirty="0"/>
                <a:t>High Price</a:t>
              </a:r>
            </a:p>
          </p:txBody>
        </p:sp>
        <p:sp>
          <p:nvSpPr>
            <p:cNvPr id="17" name="TextBox 16">
              <a:extLst>
                <a:ext uri="{FF2B5EF4-FFF2-40B4-BE49-F238E27FC236}">
                  <a16:creationId xmlns:a16="http://schemas.microsoft.com/office/drawing/2014/main" xmlns="" id="{DA8E9353-CECC-4901-9E8C-51790CBAC403}"/>
                </a:ext>
              </a:extLst>
            </p:cNvPr>
            <p:cNvSpPr txBox="1"/>
            <p:nvPr/>
          </p:nvSpPr>
          <p:spPr>
            <a:xfrm>
              <a:off x="10123860" y="4417679"/>
              <a:ext cx="1497526" cy="369332"/>
            </a:xfrm>
            <a:prstGeom prst="rect">
              <a:avLst/>
            </a:prstGeom>
            <a:noFill/>
          </p:spPr>
          <p:txBody>
            <a:bodyPr wrap="none" rtlCol="0">
              <a:spAutoFit/>
            </a:bodyPr>
            <a:lstStyle/>
            <a:p>
              <a:r>
                <a:rPr lang="en-US" dirty="0"/>
                <a:t>Opening Price</a:t>
              </a:r>
            </a:p>
          </p:txBody>
        </p:sp>
        <p:sp>
          <p:nvSpPr>
            <p:cNvPr id="18" name="TextBox 17">
              <a:extLst>
                <a:ext uri="{FF2B5EF4-FFF2-40B4-BE49-F238E27FC236}">
                  <a16:creationId xmlns:a16="http://schemas.microsoft.com/office/drawing/2014/main" xmlns="" id="{4ACA545B-A6BD-448B-BB74-E2107F9BE1E1}"/>
                </a:ext>
              </a:extLst>
            </p:cNvPr>
            <p:cNvSpPr txBox="1"/>
            <p:nvPr/>
          </p:nvSpPr>
          <p:spPr>
            <a:xfrm>
              <a:off x="9753387" y="5201286"/>
              <a:ext cx="1086259" cy="369332"/>
            </a:xfrm>
            <a:prstGeom prst="rect">
              <a:avLst/>
            </a:prstGeom>
            <a:noFill/>
          </p:spPr>
          <p:txBody>
            <a:bodyPr wrap="none" rtlCol="0">
              <a:spAutoFit/>
            </a:bodyPr>
            <a:lstStyle/>
            <a:p>
              <a:r>
                <a:rPr lang="en-US" dirty="0"/>
                <a:t>Low Price</a:t>
              </a:r>
            </a:p>
          </p:txBody>
        </p:sp>
      </p:grpSp>
      <p:grpSp>
        <p:nvGrpSpPr>
          <p:cNvPr id="23" name="Group 22">
            <a:extLst>
              <a:ext uri="{FF2B5EF4-FFF2-40B4-BE49-F238E27FC236}">
                <a16:creationId xmlns:a16="http://schemas.microsoft.com/office/drawing/2014/main" xmlns="" id="{6F60816C-DD2C-49EA-A53E-1499FA1E4841}"/>
              </a:ext>
            </a:extLst>
          </p:cNvPr>
          <p:cNvGrpSpPr/>
          <p:nvPr/>
        </p:nvGrpSpPr>
        <p:grpSpPr>
          <a:xfrm>
            <a:off x="631214" y="2162117"/>
            <a:ext cx="2237114" cy="3408501"/>
            <a:chOff x="5925146" y="2162117"/>
            <a:chExt cx="2237114" cy="3408501"/>
          </a:xfrm>
        </p:grpSpPr>
        <p:cxnSp>
          <p:nvCxnSpPr>
            <p:cNvPr id="8" name="Straight Connector 7">
              <a:extLst>
                <a:ext uri="{FF2B5EF4-FFF2-40B4-BE49-F238E27FC236}">
                  <a16:creationId xmlns:a16="http://schemas.microsoft.com/office/drawing/2014/main" xmlns="" id="{709C56B9-F0D8-40BC-9FB3-CA06E6C76D2E}"/>
                </a:ext>
              </a:extLst>
            </p:cNvPr>
            <p:cNvCxnSpPr/>
            <p:nvPr/>
          </p:nvCxnSpPr>
          <p:spPr>
            <a:xfrm>
              <a:off x="6288217" y="2346783"/>
              <a:ext cx="0" cy="3159219"/>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xmlns="" id="{8072E685-38CA-4441-8516-54BA8F03CA4E}"/>
                </a:ext>
              </a:extLst>
            </p:cNvPr>
            <p:cNvSpPr txBox="1"/>
            <p:nvPr/>
          </p:nvSpPr>
          <p:spPr>
            <a:xfrm>
              <a:off x="6664734" y="2596065"/>
              <a:ext cx="1497526" cy="369332"/>
            </a:xfrm>
            <a:prstGeom prst="rect">
              <a:avLst/>
            </a:prstGeom>
            <a:noFill/>
          </p:spPr>
          <p:txBody>
            <a:bodyPr wrap="none" rtlCol="0">
              <a:spAutoFit/>
            </a:bodyPr>
            <a:lstStyle/>
            <a:p>
              <a:r>
                <a:rPr lang="en-US" dirty="0"/>
                <a:t>Opening Price</a:t>
              </a:r>
            </a:p>
          </p:txBody>
        </p:sp>
        <p:sp>
          <p:nvSpPr>
            <p:cNvPr id="10" name="TextBox 9">
              <a:extLst>
                <a:ext uri="{FF2B5EF4-FFF2-40B4-BE49-F238E27FC236}">
                  <a16:creationId xmlns:a16="http://schemas.microsoft.com/office/drawing/2014/main" xmlns="" id="{2A4EF473-1837-4FF7-A911-74FCAA018467}"/>
                </a:ext>
              </a:extLst>
            </p:cNvPr>
            <p:cNvSpPr txBox="1"/>
            <p:nvPr/>
          </p:nvSpPr>
          <p:spPr>
            <a:xfrm>
              <a:off x="6283059" y="2162117"/>
              <a:ext cx="1130438" cy="369332"/>
            </a:xfrm>
            <a:prstGeom prst="rect">
              <a:avLst/>
            </a:prstGeom>
            <a:noFill/>
          </p:spPr>
          <p:txBody>
            <a:bodyPr wrap="none" rtlCol="0">
              <a:spAutoFit/>
            </a:bodyPr>
            <a:lstStyle/>
            <a:p>
              <a:r>
                <a:rPr lang="en-US" dirty="0"/>
                <a:t>High Price</a:t>
              </a:r>
            </a:p>
          </p:txBody>
        </p:sp>
        <p:sp>
          <p:nvSpPr>
            <p:cNvPr id="11" name="TextBox 10">
              <a:extLst>
                <a:ext uri="{FF2B5EF4-FFF2-40B4-BE49-F238E27FC236}">
                  <a16:creationId xmlns:a16="http://schemas.microsoft.com/office/drawing/2014/main" xmlns="" id="{A2A792E1-B5E2-4DF6-A4C8-F80D2DE00B23}"/>
                </a:ext>
              </a:extLst>
            </p:cNvPr>
            <p:cNvSpPr txBox="1"/>
            <p:nvPr/>
          </p:nvSpPr>
          <p:spPr>
            <a:xfrm>
              <a:off x="6664734" y="4417679"/>
              <a:ext cx="1374094" cy="369332"/>
            </a:xfrm>
            <a:prstGeom prst="rect">
              <a:avLst/>
            </a:prstGeom>
            <a:noFill/>
          </p:spPr>
          <p:txBody>
            <a:bodyPr wrap="none" rtlCol="0">
              <a:spAutoFit/>
            </a:bodyPr>
            <a:lstStyle/>
            <a:p>
              <a:r>
                <a:rPr lang="en-US" dirty="0"/>
                <a:t>Closing Price</a:t>
              </a:r>
            </a:p>
          </p:txBody>
        </p:sp>
        <p:sp>
          <p:nvSpPr>
            <p:cNvPr id="12" name="TextBox 11">
              <a:extLst>
                <a:ext uri="{FF2B5EF4-FFF2-40B4-BE49-F238E27FC236}">
                  <a16:creationId xmlns:a16="http://schemas.microsoft.com/office/drawing/2014/main" xmlns="" id="{730C793D-72F3-424C-9510-FF06526A3DF0}"/>
                </a:ext>
              </a:extLst>
            </p:cNvPr>
            <p:cNvSpPr txBox="1"/>
            <p:nvPr/>
          </p:nvSpPr>
          <p:spPr>
            <a:xfrm>
              <a:off x="6283059" y="5201286"/>
              <a:ext cx="1086259" cy="369332"/>
            </a:xfrm>
            <a:prstGeom prst="rect">
              <a:avLst/>
            </a:prstGeom>
            <a:noFill/>
          </p:spPr>
          <p:txBody>
            <a:bodyPr wrap="none" rtlCol="0">
              <a:spAutoFit/>
            </a:bodyPr>
            <a:lstStyle/>
            <a:p>
              <a:r>
                <a:rPr lang="en-US" dirty="0"/>
                <a:t>Low Price</a:t>
              </a:r>
            </a:p>
          </p:txBody>
        </p:sp>
        <p:sp>
          <p:nvSpPr>
            <p:cNvPr id="6" name="Rectangle 5">
              <a:extLst>
                <a:ext uri="{FF2B5EF4-FFF2-40B4-BE49-F238E27FC236}">
                  <a16:creationId xmlns:a16="http://schemas.microsoft.com/office/drawing/2014/main" xmlns="" id="{60276B6E-BD7E-4F37-B42D-F595896C1EB1}"/>
                </a:ext>
              </a:extLst>
            </p:cNvPr>
            <p:cNvSpPr/>
            <p:nvPr/>
          </p:nvSpPr>
          <p:spPr>
            <a:xfrm>
              <a:off x="5925146" y="2780731"/>
              <a:ext cx="739588" cy="199016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Rectangle 21">
            <a:extLst>
              <a:ext uri="{FF2B5EF4-FFF2-40B4-BE49-F238E27FC236}">
                <a16:creationId xmlns:a16="http://schemas.microsoft.com/office/drawing/2014/main" xmlns="" id="{53655B8B-A366-4B9A-A478-CD0771D2F029}"/>
              </a:ext>
            </a:extLst>
          </p:cNvPr>
          <p:cNvSpPr/>
          <p:nvPr/>
        </p:nvSpPr>
        <p:spPr>
          <a:xfrm>
            <a:off x="8850743" y="1246827"/>
            <a:ext cx="2913321" cy="39951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Up Day</a:t>
            </a:r>
          </a:p>
        </p:txBody>
      </p:sp>
    </p:spTree>
    <p:extLst>
      <p:ext uri="{BB962C8B-B14F-4D97-AF65-F5344CB8AC3E}">
        <p14:creationId xmlns:p14="http://schemas.microsoft.com/office/powerpoint/2010/main" val="37957713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Agenda</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867027659"/>
              </p:ext>
            </p:extLst>
          </p:nvPr>
        </p:nvGraphicFramePr>
        <p:xfrm>
          <a:off x="2138364" y="1111250"/>
          <a:ext cx="7915275" cy="4754880"/>
        </p:xfrm>
        <a:graphic>
          <a:graphicData uri="http://schemas.openxmlformats.org/drawingml/2006/table">
            <a:tbl>
              <a:tblPr firstRow="1" bandRow="1">
                <a:tableStyleId>{F5AB1C69-6EDB-4FF4-983F-18BD219EF322}</a:tableStyleId>
              </a:tblPr>
              <a:tblGrid>
                <a:gridCol w="1242805">
                  <a:extLst>
                    <a:ext uri="{9D8B030D-6E8A-4147-A177-3AD203B41FA5}">
                      <a16:colId xmlns:a16="http://schemas.microsoft.com/office/drawing/2014/main" xmlns="" val="20000"/>
                    </a:ext>
                  </a:extLst>
                </a:gridCol>
                <a:gridCol w="861296">
                  <a:extLst>
                    <a:ext uri="{9D8B030D-6E8A-4147-A177-3AD203B41FA5}">
                      <a16:colId xmlns:a16="http://schemas.microsoft.com/office/drawing/2014/main" xmlns="" val="20001"/>
                    </a:ext>
                  </a:extLst>
                </a:gridCol>
                <a:gridCol w="5811174">
                  <a:extLst>
                    <a:ext uri="{9D8B030D-6E8A-4147-A177-3AD203B41FA5}">
                      <a16:colId xmlns:a16="http://schemas.microsoft.com/office/drawing/2014/main" xmlns="" val="20002"/>
                    </a:ext>
                  </a:extLst>
                </a:gridCol>
              </a:tblGrid>
              <a:tr h="370840">
                <a:tc>
                  <a:txBody>
                    <a:bodyPr/>
                    <a:lstStyle/>
                    <a:p>
                      <a:pPr algn="ctr"/>
                      <a:r>
                        <a:rPr lang="en-US" sz="2000" b="0" strike="noStrike" dirty="0">
                          <a:solidFill>
                            <a:schemeClr val="bg1"/>
                          </a:solidFill>
                        </a:rPr>
                        <a:t>Start</a:t>
                      </a:r>
                    </a:p>
                  </a:txBody>
                  <a:tcPr/>
                </a:tc>
                <a:tc>
                  <a:txBody>
                    <a:bodyPr/>
                    <a:lstStyle/>
                    <a:p>
                      <a:pPr algn="ctr"/>
                      <a:r>
                        <a:rPr lang="en-US" sz="2000" b="0" strike="noStrike" dirty="0">
                          <a:solidFill>
                            <a:schemeClr val="bg1"/>
                          </a:solidFill>
                        </a:rPr>
                        <a:t>End</a:t>
                      </a:r>
                    </a:p>
                  </a:txBody>
                  <a:tcPr/>
                </a:tc>
                <a:tc>
                  <a:txBody>
                    <a:bodyPr/>
                    <a:lstStyle/>
                    <a:p>
                      <a:r>
                        <a:rPr lang="en-US" sz="2000" b="0" strike="noStrike" dirty="0">
                          <a:solidFill>
                            <a:schemeClr val="bg1"/>
                          </a:solidFill>
                        </a:rPr>
                        <a:t>Item</a:t>
                      </a:r>
                    </a:p>
                  </a:txBody>
                  <a:tcPr/>
                </a:tc>
                <a:extLst>
                  <a:ext uri="{0D108BD9-81ED-4DB2-BD59-A6C34878D82A}">
                    <a16:rowId xmlns:a16="http://schemas.microsoft.com/office/drawing/2014/main" xmlns="" val="10000"/>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r>
                        <a:rPr lang="en-US" sz="2000" b="0" strike="noStrike" dirty="0">
                          <a:solidFill>
                            <a:schemeClr val="tx1"/>
                          </a:solidFill>
                        </a:rPr>
                        <a:t>Securities</a:t>
                      </a:r>
                      <a:r>
                        <a:rPr lang="en-US" sz="2000" b="0" strike="noStrike" baseline="0" dirty="0">
                          <a:solidFill>
                            <a:schemeClr val="tx1"/>
                          </a:solidFill>
                        </a:rPr>
                        <a:t> Summary</a:t>
                      </a:r>
                      <a:endParaRPr lang="en-US" sz="2000" b="0" strike="noStrike" dirty="0">
                        <a:solidFill>
                          <a:schemeClr val="tx1"/>
                        </a:solidFill>
                      </a:endParaRPr>
                    </a:p>
                  </a:txBody>
                  <a:tcPr/>
                </a:tc>
                <a:extLst>
                  <a:ext uri="{0D108BD9-81ED-4DB2-BD59-A6C34878D82A}">
                    <a16:rowId xmlns:a16="http://schemas.microsoft.com/office/drawing/2014/main" xmlns="" val="10003"/>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r>
                        <a:rPr lang="en-US" sz="2000" b="0" strike="noStrike" dirty="0">
                          <a:solidFill>
                            <a:schemeClr val="tx1"/>
                          </a:solidFill>
                        </a:rPr>
                        <a:t>Securities Technical Trading Indicator- SMA</a:t>
                      </a:r>
                    </a:p>
                  </a:txBody>
                  <a:tcPr/>
                </a:tc>
                <a:extLst>
                  <a:ext uri="{0D108BD9-81ED-4DB2-BD59-A6C34878D82A}">
                    <a16:rowId xmlns:a16="http://schemas.microsoft.com/office/drawing/2014/main" xmlns="" val="10001"/>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r>
                        <a:rPr lang="en-US" sz="2000" b="0" strike="noStrike" dirty="0">
                          <a:solidFill>
                            <a:schemeClr val="tx1"/>
                          </a:solidFill>
                        </a:rPr>
                        <a:t>Securities Technical Trading Indicator- MACD</a:t>
                      </a:r>
                    </a:p>
                  </a:txBody>
                  <a:tcPr/>
                </a:tc>
                <a:extLst>
                  <a:ext uri="{0D108BD9-81ED-4DB2-BD59-A6C34878D82A}">
                    <a16:rowId xmlns:a16="http://schemas.microsoft.com/office/drawing/2014/main" xmlns="" val="10004"/>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r>
                        <a:rPr lang="en-US" sz="2000" b="0" strike="noStrike" dirty="0">
                          <a:solidFill>
                            <a:schemeClr val="tx1"/>
                          </a:solidFill>
                        </a:rPr>
                        <a:t>Securities Technical Trading Indicator- RSI</a:t>
                      </a:r>
                    </a:p>
                  </a:txBody>
                  <a:tcPr/>
                </a:tc>
                <a:extLst>
                  <a:ext uri="{0D108BD9-81ED-4DB2-BD59-A6C34878D82A}">
                    <a16:rowId xmlns:a16="http://schemas.microsoft.com/office/drawing/2014/main" xmlns="" val="10002"/>
                  </a:ext>
                </a:extLst>
              </a:tr>
              <a:tr h="370840">
                <a:tc gridSpan="2">
                  <a:txBody>
                    <a:bodyPr/>
                    <a:lstStyle/>
                    <a:p>
                      <a:pPr algn="ctr"/>
                      <a:endParaRPr lang="en-US" sz="2000" b="0" strike="noStrike" dirty="0">
                        <a:solidFill>
                          <a:schemeClr val="tx1"/>
                        </a:solidFill>
                      </a:endParaRPr>
                    </a:p>
                  </a:txBody>
                  <a:tcPr/>
                </a:tc>
                <a:tc hMerge="1">
                  <a:txBody>
                    <a:bodyPr/>
                    <a:lstStyle/>
                    <a:p>
                      <a:endParaRPr lang="en-US"/>
                    </a:p>
                  </a:txBody>
                  <a:tcPr/>
                </a:tc>
                <a:tc>
                  <a:txBody>
                    <a:bodyPr/>
                    <a:lstStyle/>
                    <a:p>
                      <a:r>
                        <a:rPr lang="en-US" sz="2000" b="0" strike="noStrike" dirty="0">
                          <a:solidFill>
                            <a:schemeClr val="tx1"/>
                          </a:solidFill>
                        </a:rPr>
                        <a:t>Financial Risk Modeling</a:t>
                      </a:r>
                    </a:p>
                  </a:txBody>
                  <a:tcPr/>
                </a:tc>
                <a:extLst>
                  <a:ext uri="{0D108BD9-81ED-4DB2-BD59-A6C34878D82A}">
                    <a16:rowId xmlns:a16="http://schemas.microsoft.com/office/drawing/2014/main" xmlns="" val="10005"/>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r>
                        <a:rPr lang="en-US" sz="2000" b="0" strike="noStrike" dirty="0">
                          <a:solidFill>
                            <a:schemeClr val="tx1"/>
                          </a:solidFill>
                        </a:rPr>
                        <a:t>Non-Traditional Markets</a:t>
                      </a:r>
                    </a:p>
                  </a:txBody>
                  <a:tcPr/>
                </a:tc>
                <a:extLst>
                  <a:ext uri="{0D108BD9-81ED-4DB2-BD59-A6C34878D82A}">
                    <a16:rowId xmlns:a16="http://schemas.microsoft.com/office/drawing/2014/main" xmlns="" val="3853070941"/>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endParaRPr lang="en-US" sz="2000" b="0" strike="noStrike" dirty="0">
                        <a:solidFill>
                          <a:schemeClr val="tx1"/>
                        </a:solidFill>
                      </a:endParaRPr>
                    </a:p>
                  </a:txBody>
                  <a:tcPr/>
                </a:tc>
                <a:extLst>
                  <a:ext uri="{0D108BD9-81ED-4DB2-BD59-A6C34878D82A}">
                    <a16:rowId xmlns:a16="http://schemas.microsoft.com/office/drawing/2014/main" xmlns="" val="3086568558"/>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endParaRPr lang="en-US"/>
                    </a:p>
                  </a:txBody>
                  <a:tcPr/>
                </a:tc>
                <a:extLst>
                  <a:ext uri="{0D108BD9-81ED-4DB2-BD59-A6C34878D82A}">
                    <a16:rowId xmlns:a16="http://schemas.microsoft.com/office/drawing/2014/main" xmlns="" val="1739476882"/>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endParaRPr lang="en-US" dirty="0"/>
                    </a:p>
                  </a:txBody>
                  <a:tcPr/>
                </a:tc>
                <a:extLst>
                  <a:ext uri="{0D108BD9-81ED-4DB2-BD59-A6C34878D82A}">
                    <a16:rowId xmlns:a16="http://schemas.microsoft.com/office/drawing/2014/main" xmlns="" val="4176223156"/>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endParaRPr lang="en-US" sz="2000" b="0" strike="noStrike" dirty="0">
                        <a:solidFill>
                          <a:schemeClr val="tx1"/>
                        </a:solidFill>
                      </a:endParaRPr>
                    </a:p>
                  </a:txBody>
                  <a:tcPr/>
                </a:tc>
                <a:extLst>
                  <a:ext uri="{0D108BD9-81ED-4DB2-BD59-A6C34878D82A}">
                    <a16:rowId xmlns:a16="http://schemas.microsoft.com/office/drawing/2014/main" xmlns="" val="375788903"/>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endParaRPr lang="en-US" sz="2000" b="0" strike="noStrike" dirty="0">
                        <a:solidFill>
                          <a:schemeClr val="tx1"/>
                        </a:solidFill>
                      </a:endParaRPr>
                    </a:p>
                  </a:txBody>
                  <a:tcPr/>
                </a:tc>
                <a:extLst>
                  <a:ext uri="{0D108BD9-81ED-4DB2-BD59-A6C34878D82A}">
                    <a16:rowId xmlns:a16="http://schemas.microsoft.com/office/drawing/2014/main" xmlns="" val="1479263652"/>
                  </a:ext>
                </a:extLst>
              </a:tr>
            </a:tbl>
          </a:graphicData>
        </a:graphic>
      </p:graphicFrame>
      <p:sp>
        <p:nvSpPr>
          <p:cNvPr id="5" name="Date Placeholder 4"/>
          <p:cNvSpPr>
            <a:spLocks noGrp="1"/>
          </p:cNvSpPr>
          <p:nvPr>
            <p:ph type="dt" sz="half" idx="10"/>
          </p:nvPr>
        </p:nvSpPr>
        <p:spPr/>
        <p:txBody>
          <a:bodyPr/>
          <a:lstStyle/>
          <a:p>
            <a:fld id="{9B19E99B-5349-415A-8E56-8E989211A366}" type="datetime1">
              <a:rPr lang="en-US" smtClean="0"/>
              <a:t>8/27/2019</a:t>
            </a:fld>
            <a:endParaRPr lang="en-US"/>
          </a:p>
        </p:txBody>
      </p:sp>
      <p:sp>
        <p:nvSpPr>
          <p:cNvPr id="6" name="Footer Placeholder 5"/>
          <p:cNvSpPr>
            <a:spLocks noGrp="1"/>
          </p:cNvSpPr>
          <p:nvPr>
            <p:ph type="ftr" sz="quarter" idx="11"/>
          </p:nvPr>
        </p:nvSpPr>
        <p:spPr/>
        <p:txBody>
          <a:bodyPr/>
          <a:lstStyle/>
          <a:p>
            <a:r>
              <a:rPr lang="en-US" dirty="0"/>
              <a:t>Kwartler</a:t>
            </a:r>
          </a:p>
        </p:txBody>
      </p:sp>
      <p:sp>
        <p:nvSpPr>
          <p:cNvPr id="8" name="Slide Number Placeholder 4">
            <a:extLst>
              <a:ext uri="{FF2B5EF4-FFF2-40B4-BE49-F238E27FC236}">
                <a16:creationId xmlns:a16="http://schemas.microsoft.com/office/drawing/2014/main" xmlns="" id="{B98E0CB7-BE3A-496B-8CC3-C948289C3F3F}"/>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3</a:t>
            </a:fld>
            <a:endParaRPr lang="en-US" dirty="0"/>
          </a:p>
        </p:txBody>
      </p:sp>
    </p:spTree>
    <p:extLst>
      <p:ext uri="{BB962C8B-B14F-4D97-AF65-F5344CB8AC3E}">
        <p14:creationId xmlns:p14="http://schemas.microsoft.com/office/powerpoint/2010/main" val="24546134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2B2D587-206A-4F94-B238-E531D92B2435}"/>
              </a:ext>
            </a:extLst>
          </p:cNvPr>
          <p:cNvSpPr>
            <a:spLocks noGrp="1"/>
          </p:cNvSpPr>
          <p:nvPr>
            <p:ph type="title"/>
          </p:nvPr>
        </p:nvSpPr>
        <p:spPr>
          <a:xfrm>
            <a:off x="274675" y="365125"/>
            <a:ext cx="11642651" cy="495487"/>
          </a:xfrm>
        </p:spPr>
        <p:txBody>
          <a:bodyPr>
            <a:noAutofit/>
          </a:bodyPr>
          <a:lstStyle/>
          <a:p>
            <a:r>
              <a:rPr lang="en-US" sz="2800" dirty="0"/>
              <a:t>Instead of forecasting, can we identify indicators to move in or out of positions?</a:t>
            </a:r>
          </a:p>
        </p:txBody>
      </p:sp>
      <p:sp>
        <p:nvSpPr>
          <p:cNvPr id="3" name="Date Placeholder 2">
            <a:extLst>
              <a:ext uri="{FF2B5EF4-FFF2-40B4-BE49-F238E27FC236}">
                <a16:creationId xmlns:a16="http://schemas.microsoft.com/office/drawing/2014/main" xmlns="" id="{7E60E2C8-299D-4329-89DC-0ECE46B1D928}"/>
              </a:ext>
            </a:extLst>
          </p:cNvPr>
          <p:cNvSpPr>
            <a:spLocks noGrp="1"/>
          </p:cNvSpPr>
          <p:nvPr>
            <p:ph type="dt" sz="half" idx="10"/>
          </p:nvPr>
        </p:nvSpPr>
        <p:spPr/>
        <p:txBody>
          <a:bodyPr/>
          <a:lstStyle/>
          <a:p>
            <a:fld id="{6700A58B-DD98-43D0-B791-721480A02982}" type="datetime1">
              <a:rPr lang="en-US" smtClean="0"/>
              <a:t>8/27/2019</a:t>
            </a:fld>
            <a:endParaRPr lang="en-US"/>
          </a:p>
        </p:txBody>
      </p:sp>
      <p:sp>
        <p:nvSpPr>
          <p:cNvPr id="4" name="Footer Placeholder 3">
            <a:extLst>
              <a:ext uri="{FF2B5EF4-FFF2-40B4-BE49-F238E27FC236}">
                <a16:creationId xmlns:a16="http://schemas.microsoft.com/office/drawing/2014/main" xmlns="" id="{28ACFE7F-3A0D-44AD-A5A5-8DF58FE83184}"/>
              </a:ext>
            </a:extLst>
          </p:cNvPr>
          <p:cNvSpPr>
            <a:spLocks noGrp="1"/>
          </p:cNvSpPr>
          <p:nvPr>
            <p:ph type="ftr" sz="quarter" idx="11"/>
          </p:nvPr>
        </p:nvSpPr>
        <p:spPr/>
        <p:txBody>
          <a:bodyPr/>
          <a:lstStyle/>
          <a:p>
            <a:r>
              <a:rPr lang="en-US"/>
              <a:t>Kwartler</a:t>
            </a:r>
            <a:endParaRPr lang="en-US" dirty="0"/>
          </a:p>
        </p:txBody>
      </p:sp>
      <p:sp>
        <p:nvSpPr>
          <p:cNvPr id="6" name="TextBox 8">
            <a:extLst>
              <a:ext uri="{FF2B5EF4-FFF2-40B4-BE49-F238E27FC236}">
                <a16:creationId xmlns:a16="http://schemas.microsoft.com/office/drawing/2014/main" xmlns="" id="{6568E128-66F5-408F-9135-70FBAC610AD6}"/>
              </a:ext>
            </a:extLst>
          </p:cNvPr>
          <p:cNvSpPr txBox="1"/>
          <p:nvPr/>
        </p:nvSpPr>
        <p:spPr>
          <a:xfrm>
            <a:off x="1381189" y="1863518"/>
            <a:ext cx="2896947" cy="584775"/>
          </a:xfrm>
          <a:prstGeom prst="rect">
            <a:avLst/>
          </a:prstGeom>
          <a:solidFill>
            <a:schemeClr val="accent5"/>
          </a:solid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200" dirty="0">
                <a:latin typeface="Consolas" panose="020B0609020204030204" pitchFamily="49" charset="0"/>
                <a:cs typeface="Consolas" panose="020B0609020204030204" pitchFamily="49" charset="0"/>
              </a:rPr>
              <a:t>library(TTR)</a:t>
            </a:r>
          </a:p>
        </p:txBody>
      </p:sp>
      <p:sp>
        <p:nvSpPr>
          <p:cNvPr id="7" name="TextBox 9">
            <a:extLst>
              <a:ext uri="{FF2B5EF4-FFF2-40B4-BE49-F238E27FC236}">
                <a16:creationId xmlns:a16="http://schemas.microsoft.com/office/drawing/2014/main" xmlns="" id="{02C02026-CDAD-4DBA-ADBC-AEB8E3366E4D}"/>
              </a:ext>
            </a:extLst>
          </p:cNvPr>
          <p:cNvSpPr txBox="1"/>
          <p:nvPr/>
        </p:nvSpPr>
        <p:spPr>
          <a:xfrm>
            <a:off x="1381189" y="3144051"/>
            <a:ext cx="7151317" cy="1200329"/>
          </a:xfrm>
          <a:prstGeom prst="rect">
            <a:avLst/>
          </a:prstGeom>
          <a:solidFill>
            <a:schemeClr val="accent5"/>
          </a:solid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dirty="0">
                <a:latin typeface="Consolas" panose="020B0609020204030204" pitchFamily="49" charset="0"/>
              </a:rPr>
              <a:t>SMA() #simple moving average</a:t>
            </a:r>
          </a:p>
          <a:p>
            <a:r>
              <a:rPr lang="en-US" sz="2400" dirty="0">
                <a:latin typeface="Consolas" panose="020B0609020204030204" pitchFamily="49" charset="0"/>
              </a:rPr>
              <a:t>MACD() #moving </a:t>
            </a:r>
            <a:r>
              <a:rPr lang="en-US" sz="2400" dirty="0" err="1">
                <a:latin typeface="Consolas" panose="020B0609020204030204" pitchFamily="49" charset="0"/>
              </a:rPr>
              <a:t>avg</a:t>
            </a:r>
            <a:r>
              <a:rPr lang="en-US" sz="2400" dirty="0">
                <a:latin typeface="Consolas" panose="020B0609020204030204" pitchFamily="49" charset="0"/>
              </a:rPr>
              <a:t> convergence/divergence</a:t>
            </a:r>
          </a:p>
          <a:p>
            <a:r>
              <a:rPr lang="en-US" sz="2400" dirty="0">
                <a:latin typeface="Consolas" panose="020B0609020204030204" pitchFamily="49" charset="0"/>
              </a:rPr>
              <a:t>RSI() #Relative Strength Index</a:t>
            </a:r>
          </a:p>
        </p:txBody>
      </p:sp>
      <p:sp>
        <p:nvSpPr>
          <p:cNvPr id="8" name="Rectangle 7">
            <a:extLst>
              <a:ext uri="{FF2B5EF4-FFF2-40B4-BE49-F238E27FC236}">
                <a16:creationId xmlns:a16="http://schemas.microsoft.com/office/drawing/2014/main" xmlns="" id="{8E619069-8F93-479F-ADE9-39A68B833A32}"/>
              </a:ext>
            </a:extLst>
          </p:cNvPr>
          <p:cNvSpPr/>
          <p:nvPr/>
        </p:nvSpPr>
        <p:spPr>
          <a:xfrm>
            <a:off x="200247" y="5735896"/>
            <a:ext cx="11791506" cy="57139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For expediency we will cover 3 indicators but there are many more and you could even develop your own.</a:t>
            </a:r>
          </a:p>
        </p:txBody>
      </p:sp>
    </p:spTree>
    <p:extLst>
      <p:ext uri="{BB962C8B-B14F-4D97-AF65-F5344CB8AC3E}">
        <p14:creationId xmlns:p14="http://schemas.microsoft.com/office/powerpoint/2010/main" val="139341148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Agenda</a:t>
            </a:r>
          </a:p>
        </p:txBody>
      </p:sp>
      <p:graphicFrame>
        <p:nvGraphicFramePr>
          <p:cNvPr id="4" name="Content Placeholder 3"/>
          <p:cNvGraphicFramePr>
            <a:graphicFrameLocks noGrp="1"/>
          </p:cNvGraphicFramePr>
          <p:nvPr>
            <p:ph idx="1"/>
            <p:extLst/>
          </p:nvPr>
        </p:nvGraphicFramePr>
        <p:xfrm>
          <a:off x="2138364" y="1111250"/>
          <a:ext cx="7915275" cy="4754880"/>
        </p:xfrm>
        <a:graphic>
          <a:graphicData uri="http://schemas.openxmlformats.org/drawingml/2006/table">
            <a:tbl>
              <a:tblPr firstRow="1" bandRow="1">
                <a:tableStyleId>{F5AB1C69-6EDB-4FF4-983F-18BD219EF322}</a:tableStyleId>
              </a:tblPr>
              <a:tblGrid>
                <a:gridCol w="1242805">
                  <a:extLst>
                    <a:ext uri="{9D8B030D-6E8A-4147-A177-3AD203B41FA5}">
                      <a16:colId xmlns:a16="http://schemas.microsoft.com/office/drawing/2014/main" xmlns="" val="20000"/>
                    </a:ext>
                  </a:extLst>
                </a:gridCol>
                <a:gridCol w="861296">
                  <a:extLst>
                    <a:ext uri="{9D8B030D-6E8A-4147-A177-3AD203B41FA5}">
                      <a16:colId xmlns:a16="http://schemas.microsoft.com/office/drawing/2014/main" xmlns="" val="20001"/>
                    </a:ext>
                  </a:extLst>
                </a:gridCol>
                <a:gridCol w="5811174">
                  <a:extLst>
                    <a:ext uri="{9D8B030D-6E8A-4147-A177-3AD203B41FA5}">
                      <a16:colId xmlns:a16="http://schemas.microsoft.com/office/drawing/2014/main" xmlns="" val="20002"/>
                    </a:ext>
                  </a:extLst>
                </a:gridCol>
              </a:tblGrid>
              <a:tr h="370840">
                <a:tc>
                  <a:txBody>
                    <a:bodyPr/>
                    <a:lstStyle/>
                    <a:p>
                      <a:pPr algn="ctr"/>
                      <a:r>
                        <a:rPr lang="en-US" sz="2000" b="0" strike="noStrike" dirty="0">
                          <a:solidFill>
                            <a:schemeClr val="bg1"/>
                          </a:solidFill>
                        </a:rPr>
                        <a:t>Start</a:t>
                      </a:r>
                    </a:p>
                  </a:txBody>
                  <a:tcPr/>
                </a:tc>
                <a:tc>
                  <a:txBody>
                    <a:bodyPr/>
                    <a:lstStyle/>
                    <a:p>
                      <a:pPr algn="ctr"/>
                      <a:r>
                        <a:rPr lang="en-US" sz="2000" b="0" strike="noStrike" dirty="0">
                          <a:solidFill>
                            <a:schemeClr val="bg1"/>
                          </a:solidFill>
                        </a:rPr>
                        <a:t>End</a:t>
                      </a:r>
                    </a:p>
                  </a:txBody>
                  <a:tcPr/>
                </a:tc>
                <a:tc>
                  <a:txBody>
                    <a:bodyPr/>
                    <a:lstStyle/>
                    <a:p>
                      <a:r>
                        <a:rPr lang="en-US" sz="2000" b="0" strike="noStrike" dirty="0">
                          <a:solidFill>
                            <a:schemeClr val="bg1"/>
                          </a:solidFill>
                        </a:rPr>
                        <a:t>Item</a:t>
                      </a:r>
                    </a:p>
                  </a:txBody>
                  <a:tcPr/>
                </a:tc>
                <a:extLst>
                  <a:ext uri="{0D108BD9-81ED-4DB2-BD59-A6C34878D82A}">
                    <a16:rowId xmlns:a16="http://schemas.microsoft.com/office/drawing/2014/main" xmlns="" val="10000"/>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r>
                        <a:rPr lang="en-US" sz="2000" b="0" strike="noStrike" dirty="0">
                          <a:solidFill>
                            <a:schemeClr val="tx1"/>
                          </a:solidFill>
                        </a:rPr>
                        <a:t>Securities</a:t>
                      </a:r>
                      <a:r>
                        <a:rPr lang="en-US" sz="2000" b="0" strike="noStrike" baseline="0" dirty="0">
                          <a:solidFill>
                            <a:schemeClr val="tx1"/>
                          </a:solidFill>
                        </a:rPr>
                        <a:t> Summary</a:t>
                      </a:r>
                      <a:endParaRPr lang="en-US" sz="2000" b="0" strike="noStrike" dirty="0">
                        <a:solidFill>
                          <a:schemeClr val="tx1"/>
                        </a:solidFill>
                      </a:endParaRPr>
                    </a:p>
                  </a:txBody>
                  <a:tcPr/>
                </a:tc>
                <a:extLst>
                  <a:ext uri="{0D108BD9-81ED-4DB2-BD59-A6C34878D82A}">
                    <a16:rowId xmlns:a16="http://schemas.microsoft.com/office/drawing/2014/main" xmlns="" val="10003"/>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r>
                        <a:rPr lang="en-US" sz="2000" b="0" strike="noStrike" dirty="0">
                          <a:solidFill>
                            <a:schemeClr val="tx1"/>
                          </a:solidFill>
                        </a:rPr>
                        <a:t>Securities Technical Trading Indicator- SMA</a:t>
                      </a:r>
                    </a:p>
                  </a:txBody>
                  <a:tcPr/>
                </a:tc>
                <a:extLst>
                  <a:ext uri="{0D108BD9-81ED-4DB2-BD59-A6C34878D82A}">
                    <a16:rowId xmlns:a16="http://schemas.microsoft.com/office/drawing/2014/main" xmlns="" val="10001"/>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r>
                        <a:rPr lang="en-US" sz="2000" b="0" strike="noStrike" dirty="0">
                          <a:solidFill>
                            <a:schemeClr val="tx1"/>
                          </a:solidFill>
                        </a:rPr>
                        <a:t>Securities Technical Trading Indicator- MACD</a:t>
                      </a:r>
                    </a:p>
                  </a:txBody>
                  <a:tcPr/>
                </a:tc>
                <a:extLst>
                  <a:ext uri="{0D108BD9-81ED-4DB2-BD59-A6C34878D82A}">
                    <a16:rowId xmlns:a16="http://schemas.microsoft.com/office/drawing/2014/main" xmlns="" val="10004"/>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r>
                        <a:rPr lang="en-US" sz="2000" b="0" strike="noStrike" dirty="0">
                          <a:solidFill>
                            <a:schemeClr val="tx1"/>
                          </a:solidFill>
                        </a:rPr>
                        <a:t>Securities Technical Trading Indicator- RSI</a:t>
                      </a:r>
                    </a:p>
                  </a:txBody>
                  <a:tcPr/>
                </a:tc>
                <a:extLst>
                  <a:ext uri="{0D108BD9-81ED-4DB2-BD59-A6C34878D82A}">
                    <a16:rowId xmlns:a16="http://schemas.microsoft.com/office/drawing/2014/main" xmlns="" val="10002"/>
                  </a:ext>
                </a:extLst>
              </a:tr>
              <a:tr h="370840">
                <a:tc gridSpan="2">
                  <a:txBody>
                    <a:bodyPr/>
                    <a:lstStyle/>
                    <a:p>
                      <a:pPr algn="ctr"/>
                      <a:endParaRPr lang="en-US" sz="2000" b="0" strike="noStrike" dirty="0">
                        <a:solidFill>
                          <a:schemeClr val="tx1"/>
                        </a:solidFill>
                      </a:endParaRPr>
                    </a:p>
                  </a:txBody>
                  <a:tcPr/>
                </a:tc>
                <a:tc hMerge="1">
                  <a:txBody>
                    <a:bodyPr/>
                    <a:lstStyle/>
                    <a:p>
                      <a:endParaRPr lang="en-US"/>
                    </a:p>
                  </a:txBody>
                  <a:tcPr/>
                </a:tc>
                <a:tc>
                  <a:txBody>
                    <a:bodyPr/>
                    <a:lstStyle/>
                    <a:p>
                      <a:r>
                        <a:rPr lang="en-US" sz="2000" b="0" strike="noStrike" dirty="0">
                          <a:solidFill>
                            <a:schemeClr val="tx1"/>
                          </a:solidFill>
                        </a:rPr>
                        <a:t>Financial Risk Modeling</a:t>
                      </a:r>
                    </a:p>
                  </a:txBody>
                  <a:tcPr/>
                </a:tc>
                <a:extLst>
                  <a:ext uri="{0D108BD9-81ED-4DB2-BD59-A6C34878D82A}">
                    <a16:rowId xmlns:a16="http://schemas.microsoft.com/office/drawing/2014/main" xmlns="" val="10005"/>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r>
                        <a:rPr lang="en-US" sz="2000" b="0" strike="noStrike" dirty="0">
                          <a:solidFill>
                            <a:schemeClr val="tx1"/>
                          </a:solidFill>
                        </a:rPr>
                        <a:t>Non-Traditional Markets</a:t>
                      </a:r>
                    </a:p>
                  </a:txBody>
                  <a:tcPr/>
                </a:tc>
                <a:extLst>
                  <a:ext uri="{0D108BD9-81ED-4DB2-BD59-A6C34878D82A}">
                    <a16:rowId xmlns:a16="http://schemas.microsoft.com/office/drawing/2014/main" xmlns="" val="3853070941"/>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endParaRPr lang="en-US" sz="2000" b="0" strike="noStrike" dirty="0">
                        <a:solidFill>
                          <a:schemeClr val="tx1"/>
                        </a:solidFill>
                      </a:endParaRPr>
                    </a:p>
                  </a:txBody>
                  <a:tcPr/>
                </a:tc>
                <a:extLst>
                  <a:ext uri="{0D108BD9-81ED-4DB2-BD59-A6C34878D82A}">
                    <a16:rowId xmlns:a16="http://schemas.microsoft.com/office/drawing/2014/main" xmlns="" val="3086568558"/>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endParaRPr lang="en-US"/>
                    </a:p>
                  </a:txBody>
                  <a:tcPr/>
                </a:tc>
                <a:extLst>
                  <a:ext uri="{0D108BD9-81ED-4DB2-BD59-A6C34878D82A}">
                    <a16:rowId xmlns:a16="http://schemas.microsoft.com/office/drawing/2014/main" xmlns="" val="1739476882"/>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endParaRPr lang="en-US" dirty="0"/>
                    </a:p>
                  </a:txBody>
                  <a:tcPr/>
                </a:tc>
                <a:extLst>
                  <a:ext uri="{0D108BD9-81ED-4DB2-BD59-A6C34878D82A}">
                    <a16:rowId xmlns:a16="http://schemas.microsoft.com/office/drawing/2014/main" xmlns="" val="4176223156"/>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endParaRPr lang="en-US" sz="2000" b="0" strike="noStrike" dirty="0">
                        <a:solidFill>
                          <a:schemeClr val="tx1"/>
                        </a:solidFill>
                      </a:endParaRPr>
                    </a:p>
                  </a:txBody>
                  <a:tcPr/>
                </a:tc>
                <a:extLst>
                  <a:ext uri="{0D108BD9-81ED-4DB2-BD59-A6C34878D82A}">
                    <a16:rowId xmlns:a16="http://schemas.microsoft.com/office/drawing/2014/main" xmlns="" val="375788903"/>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endParaRPr lang="en-US" sz="2000" b="0" strike="noStrike" dirty="0">
                        <a:solidFill>
                          <a:schemeClr val="tx1"/>
                        </a:solidFill>
                      </a:endParaRPr>
                    </a:p>
                  </a:txBody>
                  <a:tcPr/>
                </a:tc>
                <a:extLst>
                  <a:ext uri="{0D108BD9-81ED-4DB2-BD59-A6C34878D82A}">
                    <a16:rowId xmlns:a16="http://schemas.microsoft.com/office/drawing/2014/main" xmlns="" val="1479263652"/>
                  </a:ext>
                </a:extLst>
              </a:tr>
            </a:tbl>
          </a:graphicData>
        </a:graphic>
      </p:graphicFrame>
      <p:sp>
        <p:nvSpPr>
          <p:cNvPr id="5" name="Date Placeholder 4"/>
          <p:cNvSpPr>
            <a:spLocks noGrp="1"/>
          </p:cNvSpPr>
          <p:nvPr>
            <p:ph type="dt" sz="half" idx="10"/>
          </p:nvPr>
        </p:nvSpPr>
        <p:spPr/>
        <p:txBody>
          <a:bodyPr/>
          <a:lstStyle/>
          <a:p>
            <a:fld id="{9B19E99B-5349-415A-8E56-8E989211A366}" type="datetime1">
              <a:rPr lang="en-US" smtClean="0"/>
              <a:t>8/27/2019</a:t>
            </a:fld>
            <a:endParaRPr lang="en-US"/>
          </a:p>
        </p:txBody>
      </p:sp>
      <p:sp>
        <p:nvSpPr>
          <p:cNvPr id="6" name="Footer Placeholder 5"/>
          <p:cNvSpPr>
            <a:spLocks noGrp="1"/>
          </p:cNvSpPr>
          <p:nvPr>
            <p:ph type="ftr" sz="quarter" idx="11"/>
          </p:nvPr>
        </p:nvSpPr>
        <p:spPr/>
        <p:txBody>
          <a:bodyPr/>
          <a:lstStyle/>
          <a:p>
            <a:r>
              <a:rPr lang="en-US" dirty="0"/>
              <a:t>Kwartler</a:t>
            </a:r>
          </a:p>
        </p:txBody>
      </p:sp>
      <p:sp>
        <p:nvSpPr>
          <p:cNvPr id="7" name="Slide Number Placeholder 6"/>
          <p:cNvSpPr>
            <a:spLocks noGrp="1"/>
          </p:cNvSpPr>
          <p:nvPr>
            <p:ph type="sldNum" sz="quarter" idx="4"/>
          </p:nvPr>
        </p:nvSpPr>
        <p:spPr>
          <a:xfrm>
            <a:off x="8610600" y="6356350"/>
            <a:ext cx="1996996" cy="365125"/>
          </a:xfrm>
        </p:spPr>
        <p:txBody>
          <a:bodyPr/>
          <a:lstStyle/>
          <a:p>
            <a:fld id="{37290FF7-652B-4475-AEAB-8B1A5D23AE09}" type="slidenum">
              <a:rPr lang="en-US" smtClean="0"/>
              <a:t>31</a:t>
            </a:fld>
            <a:endParaRPr lang="en-US"/>
          </a:p>
        </p:txBody>
      </p:sp>
    </p:spTree>
    <p:extLst>
      <p:ext uri="{BB962C8B-B14F-4D97-AF65-F5344CB8AC3E}">
        <p14:creationId xmlns:p14="http://schemas.microsoft.com/office/powerpoint/2010/main" val="196353609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What is a moving average?</a:t>
            </a:r>
          </a:p>
        </p:txBody>
      </p:sp>
      <p:sp>
        <p:nvSpPr>
          <p:cNvPr id="2" name="Date Placeholder 1"/>
          <p:cNvSpPr>
            <a:spLocks noGrp="1"/>
          </p:cNvSpPr>
          <p:nvPr>
            <p:ph type="dt" sz="half" idx="10"/>
          </p:nvPr>
        </p:nvSpPr>
        <p:spPr/>
        <p:txBody>
          <a:bodyPr/>
          <a:lstStyle/>
          <a:p>
            <a:fld id="{6700A58B-DD98-43D0-B791-721480A02982}" type="datetime1">
              <a:rPr lang="en-US" smtClean="0"/>
              <a:t>8/27/2019</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11" name="Rectangle 10"/>
          <p:cNvSpPr/>
          <p:nvPr/>
        </p:nvSpPr>
        <p:spPr>
          <a:xfrm>
            <a:off x="716245" y="1453973"/>
            <a:ext cx="4002054" cy="1015663"/>
          </a:xfrm>
          <a:prstGeom prst="rect">
            <a:avLst/>
          </a:prstGeom>
          <a:solidFill>
            <a:schemeClr val="accent3"/>
          </a:solidFill>
        </p:spPr>
        <p:txBody>
          <a:bodyPr wrap="square">
            <a:spAutoFit/>
          </a:bodyPr>
          <a:lstStyle/>
          <a:p>
            <a:r>
              <a:rPr lang="en-US" sz="1200" dirty="0" err="1">
                <a:latin typeface="Consolas" panose="020B0609020204030204" pitchFamily="49" charset="0"/>
                <a:cs typeface="Consolas" panose="020B0609020204030204" pitchFamily="49" charset="0"/>
              </a:rPr>
              <a:t>set.seed</a:t>
            </a:r>
            <a:r>
              <a:rPr lang="en-US" sz="1200" dirty="0">
                <a:latin typeface="Consolas" panose="020B0609020204030204" pitchFamily="49" charset="0"/>
                <a:cs typeface="Consolas" panose="020B0609020204030204" pitchFamily="49" charset="0"/>
              </a:rPr>
              <a:t>(1234)</a:t>
            </a:r>
          </a:p>
          <a:p>
            <a:r>
              <a:rPr lang="en-US" sz="1200" dirty="0" err="1">
                <a:latin typeface="Consolas" panose="020B0609020204030204" pitchFamily="49" charset="0"/>
                <a:cs typeface="Consolas" panose="020B0609020204030204" pitchFamily="49" charset="0"/>
              </a:rPr>
              <a:t>vec</a:t>
            </a:r>
            <a:r>
              <a:rPr lang="en-US" sz="1200" dirty="0">
                <a:latin typeface="Consolas" panose="020B0609020204030204" pitchFamily="49" charset="0"/>
                <a:cs typeface="Consolas" panose="020B0609020204030204" pitchFamily="49" charset="0"/>
              </a:rPr>
              <a:t> &lt;-</a:t>
            </a:r>
            <a:r>
              <a:rPr lang="en-US" sz="1200" dirty="0" err="1">
                <a:latin typeface="Consolas" panose="020B0609020204030204" pitchFamily="49" charset="0"/>
                <a:cs typeface="Consolas" panose="020B0609020204030204" pitchFamily="49" charset="0"/>
              </a:rPr>
              <a:t>rnorm</a:t>
            </a:r>
            <a:r>
              <a:rPr lang="en-US" sz="1200" dirty="0">
                <a:latin typeface="Consolas" panose="020B0609020204030204" pitchFamily="49" charset="0"/>
                <a:cs typeface="Consolas" panose="020B0609020204030204" pitchFamily="49" charset="0"/>
              </a:rPr>
              <a:t>(50,1,10)</a:t>
            </a:r>
          </a:p>
          <a:p>
            <a:r>
              <a:rPr lang="en-US" sz="1200" dirty="0">
                <a:latin typeface="Consolas" panose="020B0609020204030204" pitchFamily="49" charset="0"/>
                <a:cs typeface="Consolas" panose="020B0609020204030204" pitchFamily="49" charset="0"/>
              </a:rPr>
              <a:t>plot(</a:t>
            </a:r>
            <a:r>
              <a:rPr lang="en-US" sz="1200" dirty="0" err="1">
                <a:latin typeface="Consolas" panose="020B0609020204030204" pitchFamily="49" charset="0"/>
                <a:cs typeface="Consolas" panose="020B0609020204030204" pitchFamily="49" charset="0"/>
              </a:rPr>
              <a:t>vec</a:t>
            </a:r>
            <a:r>
              <a:rPr lang="en-US" sz="1200" dirty="0">
                <a:latin typeface="Consolas" panose="020B0609020204030204" pitchFamily="49" charset="0"/>
                <a:cs typeface="Consolas" panose="020B0609020204030204" pitchFamily="49" charset="0"/>
              </a:rPr>
              <a:t>)</a:t>
            </a:r>
          </a:p>
          <a:p>
            <a:r>
              <a:rPr lang="en-US" sz="1200" dirty="0">
                <a:latin typeface="Consolas" panose="020B0609020204030204" pitchFamily="49" charset="0"/>
                <a:cs typeface="Consolas" panose="020B0609020204030204" pitchFamily="49" charset="0"/>
              </a:rPr>
              <a:t>lines(</a:t>
            </a:r>
            <a:r>
              <a:rPr lang="en-US" sz="1200" dirty="0" err="1">
                <a:latin typeface="Consolas" panose="020B0609020204030204" pitchFamily="49" charset="0"/>
                <a:cs typeface="Consolas" panose="020B0609020204030204" pitchFamily="49" charset="0"/>
              </a:rPr>
              <a:t>vec</a:t>
            </a:r>
            <a:r>
              <a:rPr lang="en-US" sz="1200" dirty="0">
                <a:latin typeface="Consolas" panose="020B0609020204030204" pitchFamily="49" charset="0"/>
                <a:cs typeface="Consolas" panose="020B0609020204030204" pitchFamily="49" charset="0"/>
              </a:rPr>
              <a:t>, col='grey')</a:t>
            </a:r>
          </a:p>
          <a:p>
            <a:r>
              <a:rPr lang="en-US" sz="1200" b="1" dirty="0">
                <a:solidFill>
                  <a:srgbClr val="FF0000"/>
                </a:solidFill>
                <a:latin typeface="Consolas" panose="020B0609020204030204" pitchFamily="49" charset="0"/>
                <a:cs typeface="Consolas" panose="020B0609020204030204" pitchFamily="49" charset="0"/>
              </a:rPr>
              <a:t>lines(SMA(</a:t>
            </a:r>
            <a:r>
              <a:rPr lang="en-US" sz="1200" b="1" dirty="0" err="1">
                <a:solidFill>
                  <a:srgbClr val="FF0000"/>
                </a:solidFill>
                <a:latin typeface="Consolas" panose="020B0609020204030204" pitchFamily="49" charset="0"/>
                <a:cs typeface="Consolas" panose="020B0609020204030204" pitchFamily="49" charset="0"/>
              </a:rPr>
              <a:t>vec</a:t>
            </a:r>
            <a:r>
              <a:rPr lang="en-US" sz="1200" b="1" dirty="0">
                <a:solidFill>
                  <a:srgbClr val="FF0000"/>
                </a:solidFill>
                <a:latin typeface="Consolas" panose="020B0609020204030204" pitchFamily="49" charset="0"/>
                <a:cs typeface="Consolas" panose="020B0609020204030204" pitchFamily="49" charset="0"/>
              </a:rPr>
              <a:t>, n=5), col='red')</a:t>
            </a:r>
          </a:p>
        </p:txBody>
      </p:sp>
      <p:pic>
        <p:nvPicPr>
          <p:cNvPr id="8" name="Picture 7"/>
          <p:cNvPicPr>
            <a:picLocks noChangeAspect="1"/>
          </p:cNvPicPr>
          <p:nvPr/>
        </p:nvPicPr>
        <p:blipFill>
          <a:blip r:embed="rId2"/>
          <a:stretch>
            <a:fillRect/>
          </a:stretch>
        </p:blipFill>
        <p:spPr>
          <a:xfrm>
            <a:off x="716245" y="2738016"/>
            <a:ext cx="4002054" cy="2030242"/>
          </a:xfrm>
          <a:prstGeom prst="rect">
            <a:avLst/>
          </a:prstGeom>
        </p:spPr>
      </p:pic>
      <p:sp>
        <p:nvSpPr>
          <p:cNvPr id="13" name="TextBox 12"/>
          <p:cNvSpPr txBox="1"/>
          <p:nvPr/>
        </p:nvSpPr>
        <p:spPr>
          <a:xfrm>
            <a:off x="6199496" y="1885882"/>
            <a:ext cx="1774845" cy="3323987"/>
          </a:xfrm>
          <a:prstGeom prst="rect">
            <a:avLst/>
          </a:prstGeom>
          <a:noFill/>
        </p:spPr>
        <p:txBody>
          <a:bodyPr wrap="none" rtlCol="0">
            <a:spAutoFit/>
          </a:bodyPr>
          <a:lstStyle/>
          <a:p>
            <a:r>
              <a:rPr lang="en-US" sz="1400" dirty="0">
                <a:solidFill>
                  <a:schemeClr val="accent1"/>
                </a:solidFill>
                <a:latin typeface="Consolas" panose="020B0609020204030204" pitchFamily="49" charset="0"/>
                <a:cs typeface="Consolas" panose="020B0609020204030204" pitchFamily="49" charset="0"/>
              </a:rPr>
              <a:t>[1,] -11.070657</a:t>
            </a:r>
          </a:p>
          <a:p>
            <a:r>
              <a:rPr lang="en-US" sz="1400" dirty="0">
                <a:solidFill>
                  <a:schemeClr val="accent1"/>
                </a:solidFill>
                <a:latin typeface="Consolas" panose="020B0609020204030204" pitchFamily="49" charset="0"/>
                <a:cs typeface="Consolas" panose="020B0609020204030204" pitchFamily="49" charset="0"/>
              </a:rPr>
              <a:t> [2,]   3.774292</a:t>
            </a:r>
          </a:p>
          <a:p>
            <a:r>
              <a:rPr lang="en-US" sz="1400" dirty="0">
                <a:solidFill>
                  <a:schemeClr val="accent1"/>
                </a:solidFill>
                <a:latin typeface="Consolas" panose="020B0609020204030204" pitchFamily="49" charset="0"/>
                <a:cs typeface="Consolas" panose="020B0609020204030204" pitchFamily="49" charset="0"/>
              </a:rPr>
              <a:t> [3,]  11.844412</a:t>
            </a:r>
          </a:p>
          <a:p>
            <a:r>
              <a:rPr lang="en-US" sz="1400" dirty="0">
                <a:solidFill>
                  <a:schemeClr val="accent1"/>
                </a:solidFill>
                <a:latin typeface="Consolas" panose="020B0609020204030204" pitchFamily="49" charset="0"/>
                <a:cs typeface="Consolas" panose="020B0609020204030204" pitchFamily="49" charset="0"/>
              </a:rPr>
              <a:t> [4,] -22.456977</a:t>
            </a:r>
          </a:p>
          <a:p>
            <a:r>
              <a:rPr lang="en-US" sz="1400" dirty="0">
                <a:solidFill>
                  <a:schemeClr val="accent1"/>
                </a:solidFill>
                <a:latin typeface="Consolas" panose="020B0609020204030204" pitchFamily="49" charset="0"/>
                <a:cs typeface="Consolas" panose="020B0609020204030204" pitchFamily="49" charset="0"/>
              </a:rPr>
              <a:t> [5,]   5.291247</a:t>
            </a:r>
          </a:p>
          <a:p>
            <a:r>
              <a:rPr lang="en-US" sz="1400" dirty="0">
                <a:latin typeface="Consolas" panose="020B0609020204030204" pitchFamily="49" charset="0"/>
                <a:cs typeface="Consolas" panose="020B0609020204030204" pitchFamily="49" charset="0"/>
              </a:rPr>
              <a:t> [6,]   6.060559</a:t>
            </a:r>
          </a:p>
          <a:p>
            <a:r>
              <a:rPr lang="en-US" sz="1400" dirty="0">
                <a:latin typeface="Consolas" panose="020B0609020204030204" pitchFamily="49" charset="0"/>
                <a:cs typeface="Consolas" panose="020B0609020204030204" pitchFamily="49" charset="0"/>
              </a:rPr>
              <a:t> [7,]  -4.747400</a:t>
            </a:r>
          </a:p>
          <a:p>
            <a:r>
              <a:rPr lang="en-US" sz="1400" dirty="0">
                <a:latin typeface="Consolas" panose="020B0609020204030204" pitchFamily="49" charset="0"/>
                <a:cs typeface="Consolas" panose="020B0609020204030204" pitchFamily="49" charset="0"/>
              </a:rPr>
              <a:t> [8,]  -4.466319</a:t>
            </a:r>
          </a:p>
          <a:p>
            <a:r>
              <a:rPr lang="en-US" sz="1400" dirty="0">
                <a:latin typeface="Consolas" panose="020B0609020204030204" pitchFamily="49" charset="0"/>
                <a:cs typeface="Consolas" panose="020B0609020204030204" pitchFamily="49" charset="0"/>
              </a:rPr>
              <a:t> [9,]  -4.644520</a:t>
            </a:r>
          </a:p>
          <a:p>
            <a:r>
              <a:rPr lang="en-US" sz="1400" dirty="0">
                <a:latin typeface="Consolas" panose="020B0609020204030204" pitchFamily="49" charset="0"/>
                <a:cs typeface="Consolas" panose="020B0609020204030204" pitchFamily="49" charset="0"/>
              </a:rPr>
              <a:t>[10,]  -7.900378</a:t>
            </a:r>
          </a:p>
          <a:p>
            <a:r>
              <a:rPr lang="en-US" sz="1400" dirty="0">
                <a:latin typeface="Consolas" panose="020B0609020204030204" pitchFamily="49" charset="0"/>
                <a:cs typeface="Consolas" panose="020B0609020204030204" pitchFamily="49" charset="0"/>
              </a:rPr>
              <a:t>[11,]  -3.771927</a:t>
            </a:r>
          </a:p>
          <a:p>
            <a:r>
              <a:rPr lang="en-US" sz="1400" dirty="0">
                <a:latin typeface="Consolas" panose="020B0609020204030204" pitchFamily="49" charset="0"/>
                <a:cs typeface="Consolas" panose="020B0609020204030204" pitchFamily="49" charset="0"/>
              </a:rPr>
              <a:t>[12,]  -8.983864</a:t>
            </a:r>
          </a:p>
          <a:p>
            <a:r>
              <a:rPr lang="en-US" sz="1400" dirty="0">
                <a:latin typeface="Consolas" panose="020B0609020204030204" pitchFamily="49" charset="0"/>
                <a:cs typeface="Consolas" panose="020B0609020204030204" pitchFamily="49" charset="0"/>
              </a:rPr>
              <a:t>[13,]  -6.762539</a:t>
            </a:r>
          </a:p>
          <a:p>
            <a:r>
              <a:rPr lang="en-US" sz="1400" dirty="0">
                <a:latin typeface="Consolas" panose="020B0609020204030204" pitchFamily="49" charset="0"/>
                <a:cs typeface="Consolas" panose="020B0609020204030204" pitchFamily="49" charset="0"/>
              </a:rPr>
              <a:t>[14,]   1.644588</a:t>
            </a:r>
          </a:p>
          <a:p>
            <a:r>
              <a:rPr lang="en-US" sz="1400" dirty="0">
                <a:latin typeface="Consolas" panose="020B0609020204030204" pitchFamily="49" charset="0"/>
                <a:cs typeface="Consolas" panose="020B0609020204030204" pitchFamily="49" charset="0"/>
              </a:rPr>
              <a:t>[15,]  10.594941</a:t>
            </a:r>
          </a:p>
        </p:txBody>
      </p:sp>
      <p:sp>
        <p:nvSpPr>
          <p:cNvPr id="17" name="TextBox 16"/>
          <p:cNvSpPr txBox="1"/>
          <p:nvPr/>
        </p:nvSpPr>
        <p:spPr>
          <a:xfrm>
            <a:off x="6484987" y="1467487"/>
            <a:ext cx="1324402" cy="369332"/>
          </a:xfrm>
          <a:prstGeom prst="rect">
            <a:avLst/>
          </a:prstGeom>
          <a:solidFill>
            <a:schemeClr val="accent5"/>
          </a:solidFill>
        </p:spPr>
        <p:txBody>
          <a:bodyPr>
            <a:spAutoFit/>
          </a:bodyPr>
          <a:lstStyle>
            <a:defPPr>
              <a:defRPr lang="en-US"/>
            </a:defPPr>
            <a:lvl1pPr>
              <a:defRPr>
                <a:latin typeface="Consolas" panose="020B0609020204030204" pitchFamily="49" charset="0"/>
                <a:cs typeface="Consolas" panose="020B0609020204030204" pitchFamily="49" charset="0"/>
              </a:defRPr>
            </a:lvl1pPr>
          </a:lstStyle>
          <a:p>
            <a:r>
              <a:rPr lang="en-US" dirty="0" err="1"/>
              <a:t>vec</a:t>
            </a:r>
            <a:r>
              <a:rPr lang="en-US" dirty="0"/>
              <a:t>[1:15]</a:t>
            </a:r>
          </a:p>
        </p:txBody>
      </p:sp>
      <p:sp>
        <p:nvSpPr>
          <p:cNvPr id="18" name="Isosceles Triangle 17"/>
          <p:cNvSpPr/>
          <p:nvPr/>
        </p:nvSpPr>
        <p:spPr>
          <a:xfrm rot="5400000">
            <a:off x="3714891" y="3160771"/>
            <a:ext cx="3664426" cy="361666"/>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p:cNvSpPr/>
          <p:nvPr/>
        </p:nvSpPr>
        <p:spPr>
          <a:xfrm rot="5400000">
            <a:off x="7650207" y="2334064"/>
            <a:ext cx="1009934" cy="361666"/>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p:cNvPicPr>
            <a:picLocks noChangeAspect="1"/>
          </p:cNvPicPr>
          <p:nvPr/>
        </p:nvPicPr>
        <p:blipFill>
          <a:blip r:embed="rId3"/>
          <a:stretch>
            <a:fillRect/>
          </a:stretch>
        </p:blipFill>
        <p:spPr>
          <a:xfrm>
            <a:off x="8364300" y="2329724"/>
            <a:ext cx="1581027" cy="365760"/>
          </a:xfrm>
          <a:prstGeom prst="rect">
            <a:avLst/>
          </a:prstGeom>
        </p:spPr>
      </p:pic>
      <p:sp>
        <p:nvSpPr>
          <p:cNvPr id="15" name="Slide Number Placeholder 4">
            <a:extLst>
              <a:ext uri="{FF2B5EF4-FFF2-40B4-BE49-F238E27FC236}">
                <a16:creationId xmlns:a16="http://schemas.microsoft.com/office/drawing/2014/main" xmlns="" id="{5E95A6DF-FC15-4970-92C0-9ADC8CF46600}"/>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32</a:t>
            </a:fld>
            <a:endParaRPr lang="en-US" dirty="0"/>
          </a:p>
        </p:txBody>
      </p:sp>
      <p:sp>
        <p:nvSpPr>
          <p:cNvPr id="16" name="Rectangle 15">
            <a:extLst>
              <a:ext uri="{FF2B5EF4-FFF2-40B4-BE49-F238E27FC236}">
                <a16:creationId xmlns:a16="http://schemas.microsoft.com/office/drawing/2014/main" xmlns="" id="{F7FECB41-60EC-484E-9091-87CFE370BDF6}"/>
              </a:ext>
            </a:extLst>
          </p:cNvPr>
          <p:cNvSpPr/>
          <p:nvPr/>
        </p:nvSpPr>
        <p:spPr>
          <a:xfrm>
            <a:off x="200247" y="5735896"/>
            <a:ext cx="11791506" cy="57139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A smoothing technique reducing noise in a data series.  Takes the average over “n” number of periods. </a:t>
            </a:r>
          </a:p>
        </p:txBody>
      </p:sp>
    </p:spTree>
    <p:extLst>
      <p:ext uri="{BB962C8B-B14F-4D97-AF65-F5344CB8AC3E}">
        <p14:creationId xmlns:p14="http://schemas.microsoft.com/office/powerpoint/2010/main" val="124476698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What is a moving average?</a:t>
            </a:r>
          </a:p>
        </p:txBody>
      </p:sp>
      <p:sp>
        <p:nvSpPr>
          <p:cNvPr id="2" name="Date Placeholder 1"/>
          <p:cNvSpPr>
            <a:spLocks noGrp="1"/>
          </p:cNvSpPr>
          <p:nvPr>
            <p:ph type="dt" sz="half" idx="10"/>
          </p:nvPr>
        </p:nvSpPr>
        <p:spPr/>
        <p:txBody>
          <a:bodyPr/>
          <a:lstStyle/>
          <a:p>
            <a:fld id="{6700A58B-DD98-43D0-B791-721480A02982}" type="datetime1">
              <a:rPr lang="en-US" smtClean="0"/>
              <a:t>8/27/2019</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13" name="TextBox 12"/>
          <p:cNvSpPr txBox="1"/>
          <p:nvPr/>
        </p:nvSpPr>
        <p:spPr>
          <a:xfrm>
            <a:off x="353935" y="1983687"/>
            <a:ext cx="1774845" cy="3323987"/>
          </a:xfrm>
          <a:prstGeom prst="rect">
            <a:avLst/>
          </a:prstGeom>
          <a:noFill/>
        </p:spPr>
        <p:txBody>
          <a:bodyPr wrap="none" rtlCol="0">
            <a:spAutoFit/>
          </a:bodyPr>
          <a:lstStyle/>
          <a:p>
            <a:r>
              <a:rPr lang="en-US" sz="1400" dirty="0">
                <a:latin typeface="Consolas" panose="020B0609020204030204" pitchFamily="49" charset="0"/>
                <a:cs typeface="Consolas" panose="020B0609020204030204" pitchFamily="49" charset="0"/>
              </a:rPr>
              <a:t>[1,] -11.070657</a:t>
            </a:r>
          </a:p>
          <a:p>
            <a:r>
              <a:rPr lang="en-US" sz="1400" dirty="0">
                <a:solidFill>
                  <a:schemeClr val="accent1"/>
                </a:solidFill>
                <a:latin typeface="Consolas" panose="020B0609020204030204" pitchFamily="49" charset="0"/>
                <a:cs typeface="Consolas" panose="020B0609020204030204" pitchFamily="49" charset="0"/>
              </a:rPr>
              <a:t> [2,]   3.774292</a:t>
            </a:r>
          </a:p>
          <a:p>
            <a:r>
              <a:rPr lang="en-US" sz="1400" dirty="0">
                <a:solidFill>
                  <a:schemeClr val="accent1"/>
                </a:solidFill>
                <a:latin typeface="Consolas" panose="020B0609020204030204" pitchFamily="49" charset="0"/>
                <a:cs typeface="Consolas" panose="020B0609020204030204" pitchFamily="49" charset="0"/>
              </a:rPr>
              <a:t> [3,]  11.844412</a:t>
            </a:r>
          </a:p>
          <a:p>
            <a:r>
              <a:rPr lang="en-US" sz="1400" dirty="0">
                <a:solidFill>
                  <a:schemeClr val="accent1"/>
                </a:solidFill>
                <a:latin typeface="Consolas" panose="020B0609020204030204" pitchFamily="49" charset="0"/>
                <a:cs typeface="Consolas" panose="020B0609020204030204" pitchFamily="49" charset="0"/>
              </a:rPr>
              <a:t> [4,] -22.456977</a:t>
            </a:r>
          </a:p>
          <a:p>
            <a:r>
              <a:rPr lang="en-US" sz="1400" dirty="0">
                <a:solidFill>
                  <a:schemeClr val="accent1"/>
                </a:solidFill>
                <a:latin typeface="Consolas" panose="020B0609020204030204" pitchFamily="49" charset="0"/>
                <a:cs typeface="Consolas" panose="020B0609020204030204" pitchFamily="49" charset="0"/>
              </a:rPr>
              <a:t> [5,]   5.291247</a:t>
            </a:r>
          </a:p>
          <a:p>
            <a:r>
              <a:rPr lang="en-US" sz="1400" dirty="0">
                <a:latin typeface="Consolas" panose="020B0609020204030204" pitchFamily="49" charset="0"/>
                <a:cs typeface="Consolas" panose="020B0609020204030204" pitchFamily="49" charset="0"/>
              </a:rPr>
              <a:t> </a:t>
            </a:r>
            <a:r>
              <a:rPr lang="en-US" sz="1400" dirty="0">
                <a:solidFill>
                  <a:schemeClr val="accent1"/>
                </a:solidFill>
                <a:latin typeface="Consolas" panose="020B0609020204030204" pitchFamily="49" charset="0"/>
                <a:cs typeface="Consolas" panose="020B0609020204030204" pitchFamily="49" charset="0"/>
              </a:rPr>
              <a:t>[6,]   6.060559</a:t>
            </a:r>
          </a:p>
          <a:p>
            <a:r>
              <a:rPr lang="en-US" sz="1400" dirty="0">
                <a:latin typeface="Consolas" panose="020B0609020204030204" pitchFamily="49" charset="0"/>
                <a:cs typeface="Consolas" panose="020B0609020204030204" pitchFamily="49" charset="0"/>
              </a:rPr>
              <a:t> [7,]  -4.747400</a:t>
            </a:r>
          </a:p>
          <a:p>
            <a:r>
              <a:rPr lang="en-US" sz="1400" dirty="0">
                <a:latin typeface="Consolas" panose="020B0609020204030204" pitchFamily="49" charset="0"/>
                <a:cs typeface="Consolas" panose="020B0609020204030204" pitchFamily="49" charset="0"/>
              </a:rPr>
              <a:t> [8,]  -4.466319</a:t>
            </a:r>
          </a:p>
          <a:p>
            <a:r>
              <a:rPr lang="en-US" sz="1400" dirty="0">
                <a:latin typeface="Consolas" panose="020B0609020204030204" pitchFamily="49" charset="0"/>
                <a:cs typeface="Consolas" panose="020B0609020204030204" pitchFamily="49" charset="0"/>
              </a:rPr>
              <a:t> [9,]  -4.644520</a:t>
            </a:r>
          </a:p>
          <a:p>
            <a:r>
              <a:rPr lang="en-US" sz="1400" dirty="0">
                <a:latin typeface="Consolas" panose="020B0609020204030204" pitchFamily="49" charset="0"/>
                <a:cs typeface="Consolas" panose="020B0609020204030204" pitchFamily="49" charset="0"/>
              </a:rPr>
              <a:t>[10,]  -7.900378</a:t>
            </a:r>
          </a:p>
          <a:p>
            <a:r>
              <a:rPr lang="en-US" sz="1400" dirty="0">
                <a:latin typeface="Consolas" panose="020B0609020204030204" pitchFamily="49" charset="0"/>
                <a:cs typeface="Consolas" panose="020B0609020204030204" pitchFamily="49" charset="0"/>
              </a:rPr>
              <a:t>[11,]  -3.771927</a:t>
            </a:r>
          </a:p>
          <a:p>
            <a:r>
              <a:rPr lang="en-US" sz="1400" dirty="0">
                <a:latin typeface="Consolas" panose="020B0609020204030204" pitchFamily="49" charset="0"/>
                <a:cs typeface="Consolas" panose="020B0609020204030204" pitchFamily="49" charset="0"/>
              </a:rPr>
              <a:t>[12,]  -8.983864</a:t>
            </a:r>
          </a:p>
          <a:p>
            <a:r>
              <a:rPr lang="en-US" sz="1400" dirty="0">
                <a:latin typeface="Consolas" panose="020B0609020204030204" pitchFamily="49" charset="0"/>
                <a:cs typeface="Consolas" panose="020B0609020204030204" pitchFamily="49" charset="0"/>
              </a:rPr>
              <a:t>[13,]  -6.762539</a:t>
            </a:r>
          </a:p>
          <a:p>
            <a:r>
              <a:rPr lang="en-US" sz="1400" dirty="0">
                <a:latin typeface="Consolas" panose="020B0609020204030204" pitchFamily="49" charset="0"/>
                <a:cs typeface="Consolas" panose="020B0609020204030204" pitchFamily="49" charset="0"/>
              </a:rPr>
              <a:t>[14,]   1.644588</a:t>
            </a:r>
          </a:p>
          <a:p>
            <a:r>
              <a:rPr lang="en-US" sz="1400" dirty="0">
                <a:latin typeface="Consolas" panose="020B0609020204030204" pitchFamily="49" charset="0"/>
                <a:cs typeface="Consolas" panose="020B0609020204030204" pitchFamily="49" charset="0"/>
              </a:rPr>
              <a:t>[15,]  10.594941</a:t>
            </a:r>
          </a:p>
        </p:txBody>
      </p:sp>
      <p:sp>
        <p:nvSpPr>
          <p:cNvPr id="17" name="TextBox 16"/>
          <p:cNvSpPr txBox="1"/>
          <p:nvPr/>
        </p:nvSpPr>
        <p:spPr>
          <a:xfrm>
            <a:off x="579155" y="1478719"/>
            <a:ext cx="1324402" cy="369332"/>
          </a:xfrm>
          <a:prstGeom prst="rect">
            <a:avLst/>
          </a:prstGeom>
          <a:solidFill>
            <a:schemeClr val="accent5"/>
          </a:solidFill>
        </p:spPr>
        <p:txBody>
          <a:bodyPr>
            <a:spAutoFit/>
          </a:bodyPr>
          <a:lstStyle>
            <a:defPPr>
              <a:defRPr lang="en-US"/>
            </a:defPPr>
            <a:lvl1pPr>
              <a:defRPr>
                <a:latin typeface="Consolas" panose="020B0609020204030204" pitchFamily="49" charset="0"/>
                <a:cs typeface="Consolas" panose="020B0609020204030204" pitchFamily="49" charset="0"/>
              </a:defRPr>
            </a:lvl1pPr>
          </a:lstStyle>
          <a:p>
            <a:r>
              <a:rPr lang="en-US" dirty="0" err="1"/>
              <a:t>vec</a:t>
            </a:r>
            <a:r>
              <a:rPr lang="en-US" dirty="0"/>
              <a:t>[1:15]</a:t>
            </a:r>
          </a:p>
        </p:txBody>
      </p:sp>
      <p:sp>
        <p:nvSpPr>
          <p:cNvPr id="19" name="Isosceles Triangle 18"/>
          <p:cNvSpPr/>
          <p:nvPr/>
        </p:nvSpPr>
        <p:spPr>
          <a:xfrm rot="5400000">
            <a:off x="1724403" y="2410181"/>
            <a:ext cx="1050875" cy="361666"/>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2"/>
          <a:stretch>
            <a:fillRect/>
          </a:stretch>
        </p:blipFill>
        <p:spPr>
          <a:xfrm>
            <a:off x="2472617" y="2439961"/>
            <a:ext cx="1581027" cy="365760"/>
          </a:xfrm>
          <a:prstGeom prst="rect">
            <a:avLst/>
          </a:prstGeom>
        </p:spPr>
      </p:pic>
      <p:pic>
        <p:nvPicPr>
          <p:cNvPr id="12" name="Picture 11"/>
          <p:cNvPicPr>
            <a:picLocks noChangeAspect="1"/>
          </p:cNvPicPr>
          <p:nvPr/>
        </p:nvPicPr>
        <p:blipFill>
          <a:blip r:embed="rId3"/>
          <a:stretch>
            <a:fillRect/>
          </a:stretch>
        </p:blipFill>
        <p:spPr>
          <a:xfrm>
            <a:off x="4564203" y="2685621"/>
            <a:ext cx="1640021" cy="365760"/>
          </a:xfrm>
          <a:prstGeom prst="rect">
            <a:avLst/>
          </a:prstGeom>
        </p:spPr>
      </p:pic>
      <p:sp>
        <p:nvSpPr>
          <p:cNvPr id="20" name="Isosceles Triangle 19"/>
          <p:cNvSpPr/>
          <p:nvPr/>
        </p:nvSpPr>
        <p:spPr>
          <a:xfrm rot="5400000">
            <a:off x="3746548" y="2603526"/>
            <a:ext cx="1050875" cy="361666"/>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Slide Number Placeholder 4">
            <a:extLst>
              <a:ext uri="{FF2B5EF4-FFF2-40B4-BE49-F238E27FC236}">
                <a16:creationId xmlns:a16="http://schemas.microsoft.com/office/drawing/2014/main" xmlns="" id="{C098B8CE-6F0B-4EBB-BBD0-16E6601C1CF6}"/>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33</a:t>
            </a:fld>
            <a:endParaRPr lang="en-US" dirty="0"/>
          </a:p>
        </p:txBody>
      </p:sp>
      <p:sp>
        <p:nvSpPr>
          <p:cNvPr id="16" name="Rectangle 15">
            <a:extLst>
              <a:ext uri="{FF2B5EF4-FFF2-40B4-BE49-F238E27FC236}">
                <a16:creationId xmlns:a16="http://schemas.microsoft.com/office/drawing/2014/main" xmlns="" id="{3E1F82FA-D89F-4815-B25E-7A11E741E1AE}"/>
              </a:ext>
            </a:extLst>
          </p:cNvPr>
          <p:cNvSpPr/>
          <p:nvPr/>
        </p:nvSpPr>
        <p:spPr>
          <a:xfrm>
            <a:off x="200247" y="5735896"/>
            <a:ext cx="11791506" cy="57139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A smoothing technique reducing noise in a data series.  Takes the average over “n” number of periods. </a:t>
            </a:r>
          </a:p>
        </p:txBody>
      </p:sp>
    </p:spTree>
    <p:extLst>
      <p:ext uri="{BB962C8B-B14F-4D97-AF65-F5344CB8AC3E}">
        <p14:creationId xmlns:p14="http://schemas.microsoft.com/office/powerpoint/2010/main" val="29069011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What is a moving average?</a:t>
            </a:r>
          </a:p>
        </p:txBody>
      </p:sp>
      <p:sp>
        <p:nvSpPr>
          <p:cNvPr id="2" name="Date Placeholder 1"/>
          <p:cNvSpPr>
            <a:spLocks noGrp="1"/>
          </p:cNvSpPr>
          <p:nvPr>
            <p:ph type="dt" sz="half" idx="10"/>
          </p:nvPr>
        </p:nvSpPr>
        <p:spPr/>
        <p:txBody>
          <a:bodyPr/>
          <a:lstStyle/>
          <a:p>
            <a:fld id="{6700A58B-DD98-43D0-B791-721480A02982}" type="datetime1">
              <a:rPr lang="en-US" smtClean="0"/>
              <a:t>8/27/2019</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13" name="TextBox 12"/>
          <p:cNvSpPr txBox="1"/>
          <p:nvPr/>
        </p:nvSpPr>
        <p:spPr>
          <a:xfrm>
            <a:off x="353935" y="1983687"/>
            <a:ext cx="1774845" cy="3323987"/>
          </a:xfrm>
          <a:prstGeom prst="rect">
            <a:avLst/>
          </a:prstGeom>
          <a:noFill/>
        </p:spPr>
        <p:txBody>
          <a:bodyPr wrap="none" rtlCol="0">
            <a:spAutoFit/>
          </a:bodyPr>
          <a:lstStyle/>
          <a:p>
            <a:r>
              <a:rPr lang="en-US" sz="1400" dirty="0">
                <a:latin typeface="Consolas" panose="020B0609020204030204" pitchFamily="49" charset="0"/>
                <a:cs typeface="Consolas" panose="020B0609020204030204" pitchFamily="49" charset="0"/>
              </a:rPr>
              <a:t>[1,] -11.070657</a:t>
            </a:r>
          </a:p>
          <a:p>
            <a:r>
              <a:rPr lang="en-US" sz="1400" dirty="0">
                <a:solidFill>
                  <a:schemeClr val="accent1"/>
                </a:solidFill>
                <a:latin typeface="Consolas" panose="020B0609020204030204" pitchFamily="49" charset="0"/>
                <a:cs typeface="Consolas" panose="020B0609020204030204" pitchFamily="49" charset="0"/>
              </a:rPr>
              <a:t> [2,]   3.774292</a:t>
            </a:r>
          </a:p>
          <a:p>
            <a:r>
              <a:rPr lang="en-US" sz="1400" dirty="0">
                <a:solidFill>
                  <a:schemeClr val="accent1"/>
                </a:solidFill>
                <a:latin typeface="Consolas" panose="020B0609020204030204" pitchFamily="49" charset="0"/>
                <a:cs typeface="Consolas" panose="020B0609020204030204" pitchFamily="49" charset="0"/>
              </a:rPr>
              <a:t> [3,]  11.844412</a:t>
            </a:r>
          </a:p>
          <a:p>
            <a:r>
              <a:rPr lang="en-US" sz="1400" dirty="0">
                <a:solidFill>
                  <a:schemeClr val="accent1"/>
                </a:solidFill>
                <a:latin typeface="Consolas" panose="020B0609020204030204" pitchFamily="49" charset="0"/>
                <a:cs typeface="Consolas" panose="020B0609020204030204" pitchFamily="49" charset="0"/>
              </a:rPr>
              <a:t> [4,] -22.456977</a:t>
            </a:r>
          </a:p>
          <a:p>
            <a:r>
              <a:rPr lang="en-US" sz="1400" dirty="0">
                <a:solidFill>
                  <a:schemeClr val="accent1"/>
                </a:solidFill>
                <a:latin typeface="Consolas" panose="020B0609020204030204" pitchFamily="49" charset="0"/>
                <a:cs typeface="Consolas" panose="020B0609020204030204" pitchFamily="49" charset="0"/>
              </a:rPr>
              <a:t> [5,]   5.291247</a:t>
            </a:r>
          </a:p>
          <a:p>
            <a:r>
              <a:rPr lang="en-US" sz="1400" dirty="0">
                <a:latin typeface="Consolas" panose="020B0609020204030204" pitchFamily="49" charset="0"/>
                <a:cs typeface="Consolas" panose="020B0609020204030204" pitchFamily="49" charset="0"/>
              </a:rPr>
              <a:t> </a:t>
            </a:r>
            <a:r>
              <a:rPr lang="en-US" sz="1400" dirty="0">
                <a:solidFill>
                  <a:schemeClr val="accent1"/>
                </a:solidFill>
                <a:latin typeface="Consolas" panose="020B0609020204030204" pitchFamily="49" charset="0"/>
                <a:cs typeface="Consolas" panose="020B0609020204030204" pitchFamily="49" charset="0"/>
              </a:rPr>
              <a:t>[6,]   6.060559</a:t>
            </a:r>
          </a:p>
          <a:p>
            <a:r>
              <a:rPr lang="en-US" sz="1400" dirty="0">
                <a:latin typeface="Consolas" panose="020B0609020204030204" pitchFamily="49" charset="0"/>
                <a:cs typeface="Consolas" panose="020B0609020204030204" pitchFamily="49" charset="0"/>
              </a:rPr>
              <a:t> [7,]  -4.747400</a:t>
            </a:r>
          </a:p>
          <a:p>
            <a:r>
              <a:rPr lang="en-US" sz="1400" dirty="0">
                <a:latin typeface="Consolas" panose="020B0609020204030204" pitchFamily="49" charset="0"/>
                <a:cs typeface="Consolas" panose="020B0609020204030204" pitchFamily="49" charset="0"/>
              </a:rPr>
              <a:t> [8,]  -4.466319</a:t>
            </a:r>
          </a:p>
          <a:p>
            <a:r>
              <a:rPr lang="en-US" sz="1400" dirty="0">
                <a:latin typeface="Consolas" panose="020B0609020204030204" pitchFamily="49" charset="0"/>
                <a:cs typeface="Consolas" panose="020B0609020204030204" pitchFamily="49" charset="0"/>
              </a:rPr>
              <a:t> [9,]  -4.644520</a:t>
            </a:r>
          </a:p>
          <a:p>
            <a:r>
              <a:rPr lang="en-US" sz="1400" dirty="0">
                <a:latin typeface="Consolas" panose="020B0609020204030204" pitchFamily="49" charset="0"/>
                <a:cs typeface="Consolas" panose="020B0609020204030204" pitchFamily="49" charset="0"/>
              </a:rPr>
              <a:t>[10,]  -7.900378</a:t>
            </a:r>
          </a:p>
          <a:p>
            <a:r>
              <a:rPr lang="en-US" sz="1400" dirty="0">
                <a:latin typeface="Consolas" panose="020B0609020204030204" pitchFamily="49" charset="0"/>
                <a:cs typeface="Consolas" panose="020B0609020204030204" pitchFamily="49" charset="0"/>
              </a:rPr>
              <a:t>[11,]  -3.771927</a:t>
            </a:r>
          </a:p>
          <a:p>
            <a:r>
              <a:rPr lang="en-US" sz="1400" dirty="0">
                <a:latin typeface="Consolas" panose="020B0609020204030204" pitchFamily="49" charset="0"/>
                <a:cs typeface="Consolas" panose="020B0609020204030204" pitchFamily="49" charset="0"/>
              </a:rPr>
              <a:t>[12,]  -8.983864</a:t>
            </a:r>
          </a:p>
          <a:p>
            <a:r>
              <a:rPr lang="en-US" sz="1400" dirty="0">
                <a:latin typeface="Consolas" panose="020B0609020204030204" pitchFamily="49" charset="0"/>
                <a:cs typeface="Consolas" panose="020B0609020204030204" pitchFamily="49" charset="0"/>
              </a:rPr>
              <a:t>[13,]  -6.762539</a:t>
            </a:r>
          </a:p>
          <a:p>
            <a:r>
              <a:rPr lang="en-US" sz="1400" dirty="0">
                <a:latin typeface="Consolas" panose="020B0609020204030204" pitchFamily="49" charset="0"/>
                <a:cs typeface="Consolas" panose="020B0609020204030204" pitchFamily="49" charset="0"/>
              </a:rPr>
              <a:t>[14,]   1.644588</a:t>
            </a:r>
          </a:p>
          <a:p>
            <a:r>
              <a:rPr lang="en-US" sz="1400" dirty="0">
                <a:latin typeface="Consolas" panose="020B0609020204030204" pitchFamily="49" charset="0"/>
                <a:cs typeface="Consolas" panose="020B0609020204030204" pitchFamily="49" charset="0"/>
              </a:rPr>
              <a:t>[15,]  10.594941</a:t>
            </a:r>
          </a:p>
        </p:txBody>
      </p:sp>
      <p:sp>
        <p:nvSpPr>
          <p:cNvPr id="17" name="TextBox 16"/>
          <p:cNvSpPr txBox="1"/>
          <p:nvPr/>
        </p:nvSpPr>
        <p:spPr>
          <a:xfrm>
            <a:off x="579155" y="1478719"/>
            <a:ext cx="1324402" cy="369332"/>
          </a:xfrm>
          <a:prstGeom prst="rect">
            <a:avLst/>
          </a:prstGeom>
          <a:solidFill>
            <a:schemeClr val="accent5"/>
          </a:solidFill>
        </p:spPr>
        <p:txBody>
          <a:bodyPr>
            <a:spAutoFit/>
          </a:bodyPr>
          <a:lstStyle>
            <a:defPPr>
              <a:defRPr lang="en-US"/>
            </a:defPPr>
            <a:lvl1pPr>
              <a:defRPr>
                <a:latin typeface="Consolas" panose="020B0609020204030204" pitchFamily="49" charset="0"/>
                <a:cs typeface="Consolas" panose="020B0609020204030204" pitchFamily="49" charset="0"/>
              </a:defRPr>
            </a:lvl1pPr>
          </a:lstStyle>
          <a:p>
            <a:r>
              <a:rPr lang="en-US" dirty="0" err="1"/>
              <a:t>vec</a:t>
            </a:r>
            <a:r>
              <a:rPr lang="en-US" dirty="0"/>
              <a:t>[1:15]</a:t>
            </a:r>
          </a:p>
        </p:txBody>
      </p:sp>
      <p:sp>
        <p:nvSpPr>
          <p:cNvPr id="19" name="Isosceles Triangle 18"/>
          <p:cNvSpPr/>
          <p:nvPr/>
        </p:nvSpPr>
        <p:spPr>
          <a:xfrm rot="5400000">
            <a:off x="1724403" y="2410181"/>
            <a:ext cx="1050875" cy="361666"/>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2"/>
          <a:stretch>
            <a:fillRect/>
          </a:stretch>
        </p:blipFill>
        <p:spPr>
          <a:xfrm>
            <a:off x="2472617" y="2439961"/>
            <a:ext cx="1581027" cy="365760"/>
          </a:xfrm>
          <a:prstGeom prst="rect">
            <a:avLst/>
          </a:prstGeom>
        </p:spPr>
      </p:pic>
      <p:pic>
        <p:nvPicPr>
          <p:cNvPr id="12" name="Picture 11"/>
          <p:cNvPicPr>
            <a:picLocks noChangeAspect="1"/>
          </p:cNvPicPr>
          <p:nvPr/>
        </p:nvPicPr>
        <p:blipFill>
          <a:blip r:embed="rId3"/>
          <a:stretch>
            <a:fillRect/>
          </a:stretch>
        </p:blipFill>
        <p:spPr>
          <a:xfrm>
            <a:off x="4564203" y="2685621"/>
            <a:ext cx="1640021" cy="365760"/>
          </a:xfrm>
          <a:prstGeom prst="rect">
            <a:avLst/>
          </a:prstGeom>
        </p:spPr>
      </p:pic>
      <p:sp>
        <p:nvSpPr>
          <p:cNvPr id="20" name="Isosceles Triangle 19"/>
          <p:cNvSpPr/>
          <p:nvPr/>
        </p:nvSpPr>
        <p:spPr>
          <a:xfrm rot="5400000">
            <a:off x="3746548" y="2603526"/>
            <a:ext cx="1050875" cy="361666"/>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Slide Number Placeholder 4">
            <a:extLst>
              <a:ext uri="{FF2B5EF4-FFF2-40B4-BE49-F238E27FC236}">
                <a16:creationId xmlns:a16="http://schemas.microsoft.com/office/drawing/2014/main" xmlns="" id="{C098B8CE-6F0B-4EBB-BBD0-16E6601C1CF6}"/>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34</a:t>
            </a:fld>
            <a:endParaRPr lang="en-US" dirty="0"/>
          </a:p>
        </p:txBody>
      </p:sp>
      <p:sp>
        <p:nvSpPr>
          <p:cNvPr id="16" name="Rectangle 15">
            <a:extLst>
              <a:ext uri="{FF2B5EF4-FFF2-40B4-BE49-F238E27FC236}">
                <a16:creationId xmlns:a16="http://schemas.microsoft.com/office/drawing/2014/main" xmlns="" id="{3E1F82FA-D89F-4815-B25E-7A11E741E1AE}"/>
              </a:ext>
            </a:extLst>
          </p:cNvPr>
          <p:cNvSpPr/>
          <p:nvPr/>
        </p:nvSpPr>
        <p:spPr>
          <a:xfrm>
            <a:off x="200247" y="5735896"/>
            <a:ext cx="11791506" cy="57139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A smoothing technique reducing noise in a data series.  Takes the average over “n” number of periods. </a:t>
            </a:r>
          </a:p>
        </p:txBody>
      </p:sp>
      <p:sp>
        <p:nvSpPr>
          <p:cNvPr id="14" name="Isosceles Triangle 13">
            <a:extLst>
              <a:ext uri="{FF2B5EF4-FFF2-40B4-BE49-F238E27FC236}">
                <a16:creationId xmlns:a16="http://schemas.microsoft.com/office/drawing/2014/main" xmlns="" id="{71808C3E-2362-4374-8468-5AC318D59DAB}"/>
              </a:ext>
            </a:extLst>
          </p:cNvPr>
          <p:cNvSpPr/>
          <p:nvPr/>
        </p:nvSpPr>
        <p:spPr>
          <a:xfrm rot="5400000">
            <a:off x="5872071" y="2838404"/>
            <a:ext cx="1050875" cy="36166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xmlns="" id="{F208042B-1FBB-4546-AA04-05EC015D1414}"/>
              </a:ext>
            </a:extLst>
          </p:cNvPr>
          <p:cNvPicPr>
            <a:picLocks noChangeAspect="1"/>
          </p:cNvPicPr>
          <p:nvPr/>
        </p:nvPicPr>
        <p:blipFill>
          <a:blip r:embed="rId4"/>
          <a:stretch>
            <a:fillRect/>
          </a:stretch>
        </p:blipFill>
        <p:spPr>
          <a:xfrm>
            <a:off x="6610958" y="2813165"/>
            <a:ext cx="1496291" cy="365760"/>
          </a:xfrm>
          <a:prstGeom prst="rect">
            <a:avLst/>
          </a:prstGeom>
        </p:spPr>
      </p:pic>
    </p:spTree>
    <p:extLst>
      <p:ext uri="{BB962C8B-B14F-4D97-AF65-F5344CB8AC3E}">
        <p14:creationId xmlns:p14="http://schemas.microsoft.com/office/powerpoint/2010/main" val="137748922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What is a moving average?</a:t>
            </a:r>
          </a:p>
        </p:txBody>
      </p:sp>
      <p:sp>
        <p:nvSpPr>
          <p:cNvPr id="2" name="Date Placeholder 1"/>
          <p:cNvSpPr>
            <a:spLocks noGrp="1"/>
          </p:cNvSpPr>
          <p:nvPr>
            <p:ph type="dt" sz="half" idx="10"/>
          </p:nvPr>
        </p:nvSpPr>
        <p:spPr/>
        <p:txBody>
          <a:bodyPr/>
          <a:lstStyle/>
          <a:p>
            <a:fld id="{6700A58B-DD98-43D0-B791-721480A02982}" type="datetime1">
              <a:rPr lang="en-US" smtClean="0"/>
              <a:t>8/27/2019</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13" name="TextBox 12"/>
          <p:cNvSpPr txBox="1"/>
          <p:nvPr/>
        </p:nvSpPr>
        <p:spPr>
          <a:xfrm>
            <a:off x="407100" y="1956969"/>
            <a:ext cx="1774845" cy="3323987"/>
          </a:xfrm>
          <a:prstGeom prst="rect">
            <a:avLst/>
          </a:prstGeom>
          <a:noFill/>
        </p:spPr>
        <p:txBody>
          <a:bodyPr wrap="none" rtlCol="0">
            <a:spAutoFit/>
          </a:bodyPr>
          <a:lstStyle/>
          <a:p>
            <a:r>
              <a:rPr lang="en-US" sz="1400" dirty="0">
                <a:latin typeface="Consolas" panose="020B0609020204030204" pitchFamily="49" charset="0"/>
                <a:cs typeface="Consolas" panose="020B0609020204030204" pitchFamily="49" charset="0"/>
              </a:rPr>
              <a:t>[1,] -11.070657</a:t>
            </a:r>
          </a:p>
          <a:p>
            <a:r>
              <a:rPr lang="en-US" sz="1400" dirty="0">
                <a:solidFill>
                  <a:schemeClr val="accent1"/>
                </a:solidFill>
                <a:latin typeface="Consolas" panose="020B0609020204030204" pitchFamily="49" charset="0"/>
                <a:cs typeface="Consolas" panose="020B0609020204030204" pitchFamily="49" charset="0"/>
              </a:rPr>
              <a:t> [2,]   3.774292</a:t>
            </a:r>
          </a:p>
          <a:p>
            <a:r>
              <a:rPr lang="en-US" sz="1400" dirty="0">
                <a:solidFill>
                  <a:schemeClr val="accent1"/>
                </a:solidFill>
                <a:latin typeface="Consolas" panose="020B0609020204030204" pitchFamily="49" charset="0"/>
                <a:cs typeface="Consolas" panose="020B0609020204030204" pitchFamily="49" charset="0"/>
              </a:rPr>
              <a:t> [3,]  11.844412</a:t>
            </a:r>
          </a:p>
          <a:p>
            <a:r>
              <a:rPr lang="en-US" sz="1400" dirty="0">
                <a:solidFill>
                  <a:schemeClr val="accent1"/>
                </a:solidFill>
                <a:latin typeface="Consolas" panose="020B0609020204030204" pitchFamily="49" charset="0"/>
                <a:cs typeface="Consolas" panose="020B0609020204030204" pitchFamily="49" charset="0"/>
              </a:rPr>
              <a:t> [4,] -22.456977</a:t>
            </a:r>
          </a:p>
          <a:p>
            <a:r>
              <a:rPr lang="en-US" sz="1400" dirty="0">
                <a:solidFill>
                  <a:schemeClr val="accent1"/>
                </a:solidFill>
                <a:latin typeface="Consolas" panose="020B0609020204030204" pitchFamily="49" charset="0"/>
                <a:cs typeface="Consolas" panose="020B0609020204030204" pitchFamily="49" charset="0"/>
              </a:rPr>
              <a:t> [5,]   5.291247</a:t>
            </a:r>
          </a:p>
          <a:p>
            <a:r>
              <a:rPr lang="en-US" sz="1400" dirty="0">
                <a:latin typeface="Consolas" panose="020B0609020204030204" pitchFamily="49" charset="0"/>
                <a:cs typeface="Consolas" panose="020B0609020204030204" pitchFamily="49" charset="0"/>
              </a:rPr>
              <a:t> </a:t>
            </a:r>
            <a:r>
              <a:rPr lang="en-US" sz="1400" dirty="0">
                <a:solidFill>
                  <a:schemeClr val="accent1"/>
                </a:solidFill>
                <a:latin typeface="Consolas" panose="020B0609020204030204" pitchFamily="49" charset="0"/>
                <a:cs typeface="Consolas" panose="020B0609020204030204" pitchFamily="49" charset="0"/>
              </a:rPr>
              <a:t>[6,]   6.060559</a:t>
            </a:r>
          </a:p>
          <a:p>
            <a:r>
              <a:rPr lang="en-US" sz="1400" dirty="0">
                <a:latin typeface="Consolas" panose="020B0609020204030204" pitchFamily="49" charset="0"/>
                <a:cs typeface="Consolas" panose="020B0609020204030204" pitchFamily="49" charset="0"/>
              </a:rPr>
              <a:t> [7,]  -4.747400</a:t>
            </a:r>
          </a:p>
          <a:p>
            <a:r>
              <a:rPr lang="en-US" sz="1400" dirty="0">
                <a:latin typeface="Consolas" panose="020B0609020204030204" pitchFamily="49" charset="0"/>
                <a:cs typeface="Consolas" panose="020B0609020204030204" pitchFamily="49" charset="0"/>
              </a:rPr>
              <a:t> [8,]  -4.466319</a:t>
            </a:r>
          </a:p>
          <a:p>
            <a:r>
              <a:rPr lang="en-US" sz="1400" dirty="0">
                <a:latin typeface="Consolas" panose="020B0609020204030204" pitchFamily="49" charset="0"/>
                <a:cs typeface="Consolas" panose="020B0609020204030204" pitchFamily="49" charset="0"/>
              </a:rPr>
              <a:t> [9,]  -4.644520</a:t>
            </a:r>
          </a:p>
          <a:p>
            <a:r>
              <a:rPr lang="en-US" sz="1400" dirty="0">
                <a:latin typeface="Consolas" panose="020B0609020204030204" pitchFamily="49" charset="0"/>
                <a:cs typeface="Consolas" panose="020B0609020204030204" pitchFamily="49" charset="0"/>
              </a:rPr>
              <a:t>[10,]  -7.900378</a:t>
            </a:r>
          </a:p>
          <a:p>
            <a:r>
              <a:rPr lang="en-US" sz="1400" dirty="0">
                <a:latin typeface="Consolas" panose="020B0609020204030204" pitchFamily="49" charset="0"/>
                <a:cs typeface="Consolas" panose="020B0609020204030204" pitchFamily="49" charset="0"/>
              </a:rPr>
              <a:t>[11,]  -3.771927</a:t>
            </a:r>
          </a:p>
          <a:p>
            <a:r>
              <a:rPr lang="en-US" sz="1400" dirty="0">
                <a:latin typeface="Consolas" panose="020B0609020204030204" pitchFamily="49" charset="0"/>
                <a:cs typeface="Consolas" panose="020B0609020204030204" pitchFamily="49" charset="0"/>
              </a:rPr>
              <a:t>[12,]  -8.983864</a:t>
            </a:r>
          </a:p>
          <a:p>
            <a:r>
              <a:rPr lang="en-US" sz="1400" dirty="0">
                <a:latin typeface="Consolas" panose="020B0609020204030204" pitchFamily="49" charset="0"/>
                <a:cs typeface="Consolas" panose="020B0609020204030204" pitchFamily="49" charset="0"/>
              </a:rPr>
              <a:t>[13,]  -6.762539</a:t>
            </a:r>
          </a:p>
          <a:p>
            <a:r>
              <a:rPr lang="en-US" sz="1400" dirty="0">
                <a:latin typeface="Consolas" panose="020B0609020204030204" pitchFamily="49" charset="0"/>
                <a:cs typeface="Consolas" panose="020B0609020204030204" pitchFamily="49" charset="0"/>
              </a:rPr>
              <a:t>[14,]   1.644588</a:t>
            </a:r>
          </a:p>
          <a:p>
            <a:r>
              <a:rPr lang="en-US" sz="1400" dirty="0">
                <a:latin typeface="Consolas" panose="020B0609020204030204" pitchFamily="49" charset="0"/>
                <a:cs typeface="Consolas" panose="020B0609020204030204" pitchFamily="49" charset="0"/>
              </a:rPr>
              <a:t>[15,]  10.594941</a:t>
            </a:r>
          </a:p>
        </p:txBody>
      </p:sp>
      <p:sp>
        <p:nvSpPr>
          <p:cNvPr id="17" name="TextBox 16"/>
          <p:cNvSpPr txBox="1"/>
          <p:nvPr/>
        </p:nvSpPr>
        <p:spPr>
          <a:xfrm>
            <a:off x="632321" y="1478719"/>
            <a:ext cx="1324402" cy="369332"/>
          </a:xfrm>
          <a:prstGeom prst="rect">
            <a:avLst/>
          </a:prstGeom>
          <a:solidFill>
            <a:schemeClr val="accent5"/>
          </a:solidFill>
        </p:spPr>
        <p:txBody>
          <a:bodyPr>
            <a:spAutoFit/>
          </a:bodyPr>
          <a:lstStyle>
            <a:defPPr>
              <a:defRPr lang="en-US"/>
            </a:defPPr>
            <a:lvl1pPr>
              <a:defRPr>
                <a:latin typeface="Consolas" panose="020B0609020204030204" pitchFamily="49" charset="0"/>
                <a:cs typeface="Consolas" panose="020B0609020204030204" pitchFamily="49" charset="0"/>
              </a:defRPr>
            </a:lvl1pPr>
          </a:lstStyle>
          <a:p>
            <a:r>
              <a:rPr lang="en-US" dirty="0" err="1"/>
              <a:t>vec</a:t>
            </a:r>
            <a:r>
              <a:rPr lang="en-US" dirty="0"/>
              <a:t>[1:15]</a:t>
            </a:r>
          </a:p>
        </p:txBody>
      </p:sp>
      <p:sp>
        <p:nvSpPr>
          <p:cNvPr id="15" name="Slide Number Placeholder 4">
            <a:extLst>
              <a:ext uri="{FF2B5EF4-FFF2-40B4-BE49-F238E27FC236}">
                <a16:creationId xmlns:a16="http://schemas.microsoft.com/office/drawing/2014/main" xmlns="" id="{C098B8CE-6F0B-4EBB-BBD0-16E6601C1CF6}"/>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35</a:t>
            </a:fld>
            <a:endParaRPr lang="en-US" dirty="0"/>
          </a:p>
        </p:txBody>
      </p:sp>
      <p:sp>
        <p:nvSpPr>
          <p:cNvPr id="16" name="Rectangle 15">
            <a:extLst>
              <a:ext uri="{FF2B5EF4-FFF2-40B4-BE49-F238E27FC236}">
                <a16:creationId xmlns:a16="http://schemas.microsoft.com/office/drawing/2014/main" xmlns="" id="{3E1F82FA-D89F-4815-B25E-7A11E741E1AE}"/>
              </a:ext>
            </a:extLst>
          </p:cNvPr>
          <p:cNvSpPr/>
          <p:nvPr/>
        </p:nvSpPr>
        <p:spPr>
          <a:xfrm>
            <a:off x="200247" y="5735896"/>
            <a:ext cx="11791506" cy="57139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A smoothing technique reducing noise in a data series.  Takes the average over “n” number of periods. </a:t>
            </a:r>
          </a:p>
        </p:txBody>
      </p:sp>
      <p:sp>
        <p:nvSpPr>
          <p:cNvPr id="21" name="Isosceles Triangle 20">
            <a:extLst>
              <a:ext uri="{FF2B5EF4-FFF2-40B4-BE49-F238E27FC236}">
                <a16:creationId xmlns:a16="http://schemas.microsoft.com/office/drawing/2014/main" xmlns="" id="{77B851A9-CB98-48DC-9CBD-C237F9D25E75}"/>
              </a:ext>
            </a:extLst>
          </p:cNvPr>
          <p:cNvSpPr/>
          <p:nvPr/>
        </p:nvSpPr>
        <p:spPr>
          <a:xfrm rot="5400000">
            <a:off x="1762909" y="2348863"/>
            <a:ext cx="1050875" cy="361666"/>
          </a:xfrm>
          <a:prstGeom prst="triangl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Isosceles Triangle 21">
            <a:extLst>
              <a:ext uri="{FF2B5EF4-FFF2-40B4-BE49-F238E27FC236}">
                <a16:creationId xmlns:a16="http://schemas.microsoft.com/office/drawing/2014/main" xmlns="" id="{38AE62A0-6240-429D-AB1E-E0ACFBB77A8D}"/>
              </a:ext>
            </a:extLst>
          </p:cNvPr>
          <p:cNvSpPr/>
          <p:nvPr/>
        </p:nvSpPr>
        <p:spPr>
          <a:xfrm rot="5400000">
            <a:off x="1762909" y="2555855"/>
            <a:ext cx="1050875" cy="361666"/>
          </a:xfrm>
          <a:prstGeom prst="triangl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Isosceles Triangle 22">
            <a:extLst>
              <a:ext uri="{FF2B5EF4-FFF2-40B4-BE49-F238E27FC236}">
                <a16:creationId xmlns:a16="http://schemas.microsoft.com/office/drawing/2014/main" xmlns="" id="{CD14F05F-FB72-483B-847F-36C9330BC2BE}"/>
              </a:ext>
            </a:extLst>
          </p:cNvPr>
          <p:cNvSpPr/>
          <p:nvPr/>
        </p:nvSpPr>
        <p:spPr>
          <a:xfrm rot="5400000">
            <a:off x="1762909" y="2746924"/>
            <a:ext cx="1050875" cy="361666"/>
          </a:xfrm>
          <a:prstGeom prst="triangl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Isosceles Triangle 23">
            <a:extLst>
              <a:ext uri="{FF2B5EF4-FFF2-40B4-BE49-F238E27FC236}">
                <a16:creationId xmlns:a16="http://schemas.microsoft.com/office/drawing/2014/main" xmlns="" id="{98404116-0718-4BCC-9B7A-8C109E7B0A63}"/>
              </a:ext>
            </a:extLst>
          </p:cNvPr>
          <p:cNvSpPr/>
          <p:nvPr/>
        </p:nvSpPr>
        <p:spPr>
          <a:xfrm rot="5400000">
            <a:off x="1762909" y="2965288"/>
            <a:ext cx="1050875" cy="361666"/>
          </a:xfrm>
          <a:prstGeom prst="triangl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Isosceles Triangle 24">
            <a:extLst>
              <a:ext uri="{FF2B5EF4-FFF2-40B4-BE49-F238E27FC236}">
                <a16:creationId xmlns:a16="http://schemas.microsoft.com/office/drawing/2014/main" xmlns="" id="{C8F4250D-F08D-446A-A4C4-04F2B911B5F3}"/>
              </a:ext>
            </a:extLst>
          </p:cNvPr>
          <p:cNvSpPr/>
          <p:nvPr/>
        </p:nvSpPr>
        <p:spPr>
          <a:xfrm rot="5400000">
            <a:off x="1762909" y="3197300"/>
            <a:ext cx="1050875" cy="361666"/>
          </a:xfrm>
          <a:prstGeom prst="triangl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Isosceles Triangle 25">
            <a:extLst>
              <a:ext uri="{FF2B5EF4-FFF2-40B4-BE49-F238E27FC236}">
                <a16:creationId xmlns:a16="http://schemas.microsoft.com/office/drawing/2014/main" xmlns="" id="{32F8E55A-B766-454B-8974-EA4CCAA5F265}"/>
              </a:ext>
            </a:extLst>
          </p:cNvPr>
          <p:cNvSpPr/>
          <p:nvPr/>
        </p:nvSpPr>
        <p:spPr>
          <a:xfrm rot="5400000">
            <a:off x="1762909" y="3388368"/>
            <a:ext cx="1050875" cy="361666"/>
          </a:xfrm>
          <a:prstGeom prst="triangl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Isosceles Triangle 26">
            <a:extLst>
              <a:ext uri="{FF2B5EF4-FFF2-40B4-BE49-F238E27FC236}">
                <a16:creationId xmlns:a16="http://schemas.microsoft.com/office/drawing/2014/main" xmlns="" id="{19879405-9FA0-4DCF-8B91-CD5557DB70AF}"/>
              </a:ext>
            </a:extLst>
          </p:cNvPr>
          <p:cNvSpPr/>
          <p:nvPr/>
        </p:nvSpPr>
        <p:spPr>
          <a:xfrm rot="5400000">
            <a:off x="1762909" y="3620381"/>
            <a:ext cx="1050875" cy="361666"/>
          </a:xfrm>
          <a:prstGeom prst="triangl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Isosceles Triangle 27">
            <a:extLst>
              <a:ext uri="{FF2B5EF4-FFF2-40B4-BE49-F238E27FC236}">
                <a16:creationId xmlns:a16="http://schemas.microsoft.com/office/drawing/2014/main" xmlns="" id="{79A8106E-3CD2-4B95-8F64-3475BF3EAA64}"/>
              </a:ext>
            </a:extLst>
          </p:cNvPr>
          <p:cNvSpPr/>
          <p:nvPr/>
        </p:nvSpPr>
        <p:spPr>
          <a:xfrm rot="5400000">
            <a:off x="1762909" y="3852393"/>
            <a:ext cx="1050875" cy="361666"/>
          </a:xfrm>
          <a:prstGeom prst="triangl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Isosceles Triangle 28">
            <a:extLst>
              <a:ext uri="{FF2B5EF4-FFF2-40B4-BE49-F238E27FC236}">
                <a16:creationId xmlns:a16="http://schemas.microsoft.com/office/drawing/2014/main" xmlns="" id="{C2C33EDC-5791-41E3-8567-C8F227127DCA}"/>
              </a:ext>
            </a:extLst>
          </p:cNvPr>
          <p:cNvSpPr/>
          <p:nvPr/>
        </p:nvSpPr>
        <p:spPr>
          <a:xfrm rot="5400000">
            <a:off x="1762909" y="4016166"/>
            <a:ext cx="1050875" cy="361666"/>
          </a:xfrm>
          <a:prstGeom prst="triangl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Isosceles Triangle 29">
            <a:extLst>
              <a:ext uri="{FF2B5EF4-FFF2-40B4-BE49-F238E27FC236}">
                <a16:creationId xmlns:a16="http://schemas.microsoft.com/office/drawing/2014/main" xmlns="" id="{C6D56DEC-0E60-455C-B037-89F60CD02D93}"/>
              </a:ext>
            </a:extLst>
          </p:cNvPr>
          <p:cNvSpPr/>
          <p:nvPr/>
        </p:nvSpPr>
        <p:spPr>
          <a:xfrm rot="5400000">
            <a:off x="1762909" y="4248178"/>
            <a:ext cx="1050875" cy="361666"/>
          </a:xfrm>
          <a:prstGeom prst="triangl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a16="http://schemas.microsoft.com/office/drawing/2014/main" xmlns="" id="{F0EDEDBA-94DC-40B0-B524-A7FD5A93ED29}"/>
              </a:ext>
            </a:extLst>
          </p:cNvPr>
          <p:cNvSpPr/>
          <p:nvPr/>
        </p:nvSpPr>
        <p:spPr>
          <a:xfrm rot="5400000">
            <a:off x="1762909" y="4466541"/>
            <a:ext cx="1050875" cy="361666"/>
          </a:xfrm>
          <a:prstGeom prst="triangle">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Picture 31">
            <a:extLst>
              <a:ext uri="{FF2B5EF4-FFF2-40B4-BE49-F238E27FC236}">
                <a16:creationId xmlns:a16="http://schemas.microsoft.com/office/drawing/2014/main" xmlns="" id="{BCCB3D5A-2617-4093-81E2-708400AAE732}"/>
              </a:ext>
            </a:extLst>
          </p:cNvPr>
          <p:cNvPicPr>
            <a:picLocks noChangeAspect="1"/>
          </p:cNvPicPr>
          <p:nvPr/>
        </p:nvPicPr>
        <p:blipFill>
          <a:blip r:embed="rId2"/>
          <a:stretch>
            <a:fillRect/>
          </a:stretch>
        </p:blipFill>
        <p:spPr>
          <a:xfrm>
            <a:off x="2456532" y="2324052"/>
            <a:ext cx="1581027" cy="365760"/>
          </a:xfrm>
          <a:prstGeom prst="rect">
            <a:avLst/>
          </a:prstGeom>
        </p:spPr>
      </p:pic>
      <p:pic>
        <p:nvPicPr>
          <p:cNvPr id="33" name="Picture 32">
            <a:extLst>
              <a:ext uri="{FF2B5EF4-FFF2-40B4-BE49-F238E27FC236}">
                <a16:creationId xmlns:a16="http://schemas.microsoft.com/office/drawing/2014/main" xmlns="" id="{FF36E8C9-BBBE-43E9-BB42-FB12B29DB295}"/>
              </a:ext>
            </a:extLst>
          </p:cNvPr>
          <p:cNvPicPr>
            <a:picLocks noChangeAspect="1"/>
          </p:cNvPicPr>
          <p:nvPr/>
        </p:nvPicPr>
        <p:blipFill>
          <a:blip r:embed="rId3"/>
          <a:stretch>
            <a:fillRect/>
          </a:stretch>
        </p:blipFill>
        <p:spPr>
          <a:xfrm>
            <a:off x="2456531" y="4575295"/>
            <a:ext cx="1699708" cy="365760"/>
          </a:xfrm>
          <a:prstGeom prst="rect">
            <a:avLst/>
          </a:prstGeom>
        </p:spPr>
      </p:pic>
      <p:sp>
        <p:nvSpPr>
          <p:cNvPr id="34" name="Rectangle 33">
            <a:extLst>
              <a:ext uri="{FF2B5EF4-FFF2-40B4-BE49-F238E27FC236}">
                <a16:creationId xmlns:a16="http://schemas.microsoft.com/office/drawing/2014/main" xmlns="" id="{681F26AD-4541-4FE2-A7E4-8272442C707D}"/>
              </a:ext>
            </a:extLst>
          </p:cNvPr>
          <p:cNvSpPr/>
          <p:nvPr/>
        </p:nvSpPr>
        <p:spPr>
          <a:xfrm>
            <a:off x="6998620" y="1478719"/>
            <a:ext cx="3223959" cy="369332"/>
          </a:xfrm>
          <a:prstGeom prst="rect">
            <a:avLst/>
          </a:prstGeom>
          <a:solidFill>
            <a:schemeClr val="accent5"/>
          </a:solidFill>
        </p:spPr>
        <p:txBody>
          <a:bodyPr>
            <a:spAutoFit/>
          </a:bodyPr>
          <a:lstStyle/>
          <a:p>
            <a:r>
              <a:rPr lang="en-US" dirty="0">
                <a:latin typeface="Consolas" panose="020B0609020204030204" pitchFamily="49" charset="0"/>
                <a:cs typeface="Consolas" panose="020B0609020204030204" pitchFamily="49" charset="0"/>
              </a:rPr>
              <a:t>TTR::SMA(</a:t>
            </a:r>
            <a:r>
              <a:rPr lang="en-US" dirty="0" err="1">
                <a:latin typeface="Consolas" panose="020B0609020204030204" pitchFamily="49" charset="0"/>
                <a:cs typeface="Consolas" panose="020B0609020204030204" pitchFamily="49" charset="0"/>
              </a:rPr>
              <a:t>vec</a:t>
            </a:r>
            <a:r>
              <a:rPr lang="en-US" dirty="0">
                <a:latin typeface="Consolas" panose="020B0609020204030204" pitchFamily="49" charset="0"/>
                <a:cs typeface="Consolas" panose="020B0609020204030204" pitchFamily="49" charset="0"/>
              </a:rPr>
              <a:t>[1:15], n=5)</a:t>
            </a:r>
          </a:p>
        </p:txBody>
      </p:sp>
      <p:sp>
        <p:nvSpPr>
          <p:cNvPr id="35" name="Rectangle 34">
            <a:extLst>
              <a:ext uri="{FF2B5EF4-FFF2-40B4-BE49-F238E27FC236}">
                <a16:creationId xmlns:a16="http://schemas.microsoft.com/office/drawing/2014/main" xmlns="" id="{A4C62078-BCD8-4F38-9102-F6CAF5795C6B}"/>
              </a:ext>
            </a:extLst>
          </p:cNvPr>
          <p:cNvSpPr/>
          <p:nvPr/>
        </p:nvSpPr>
        <p:spPr>
          <a:xfrm>
            <a:off x="7549486" y="1956969"/>
            <a:ext cx="2122226" cy="3385542"/>
          </a:xfrm>
          <a:prstGeom prst="rect">
            <a:avLst/>
          </a:prstGeom>
        </p:spPr>
        <p:txBody>
          <a:bodyPr wrap="square">
            <a:spAutoFit/>
          </a:bodyPr>
          <a:lstStyle/>
          <a:p>
            <a:r>
              <a:rPr lang="pl-PL" dirty="0"/>
              <a:t> </a:t>
            </a:r>
            <a:r>
              <a:rPr lang="en-US" dirty="0"/>
              <a:t> </a:t>
            </a:r>
            <a:r>
              <a:rPr lang="pl-PL" dirty="0"/>
              <a:t>[</a:t>
            </a:r>
            <a:r>
              <a:rPr lang="pl-PL" sz="1400" dirty="0">
                <a:latin typeface="Consolas" panose="020B0609020204030204" pitchFamily="49" charset="0"/>
                <a:cs typeface="Consolas" panose="020B0609020204030204" pitchFamily="49" charset="0"/>
              </a:rPr>
              <a:t>1,]         NA</a:t>
            </a:r>
          </a:p>
          <a:p>
            <a:r>
              <a:rPr lang="pl-PL" sz="1400" dirty="0">
                <a:latin typeface="Consolas" panose="020B0609020204030204" pitchFamily="49" charset="0"/>
                <a:cs typeface="Consolas" panose="020B0609020204030204" pitchFamily="49" charset="0"/>
              </a:rPr>
              <a:t> [2,]         NA</a:t>
            </a:r>
          </a:p>
          <a:p>
            <a:r>
              <a:rPr lang="pl-PL" sz="1400" dirty="0">
                <a:latin typeface="Consolas" panose="020B0609020204030204" pitchFamily="49" charset="0"/>
                <a:cs typeface="Consolas" panose="020B0609020204030204" pitchFamily="49" charset="0"/>
              </a:rPr>
              <a:t> [3,]         NA</a:t>
            </a:r>
          </a:p>
          <a:p>
            <a:r>
              <a:rPr lang="pl-PL" sz="1400" dirty="0">
                <a:latin typeface="Consolas" panose="020B0609020204030204" pitchFamily="49" charset="0"/>
                <a:cs typeface="Consolas" panose="020B0609020204030204" pitchFamily="49" charset="0"/>
              </a:rPr>
              <a:t> [4,]         NA</a:t>
            </a:r>
          </a:p>
          <a:p>
            <a:r>
              <a:rPr lang="pl-PL" sz="1400" dirty="0">
                <a:latin typeface="Consolas" panose="020B0609020204030204" pitchFamily="49" charset="0"/>
                <a:cs typeface="Consolas" panose="020B0609020204030204" pitchFamily="49" charset="0"/>
              </a:rPr>
              <a:t> [5,] -2.5235367</a:t>
            </a:r>
          </a:p>
          <a:p>
            <a:r>
              <a:rPr lang="pl-PL" sz="1400" dirty="0">
                <a:latin typeface="Consolas" panose="020B0609020204030204" pitchFamily="49" charset="0"/>
                <a:cs typeface="Consolas" panose="020B0609020204030204" pitchFamily="49" charset="0"/>
              </a:rPr>
              <a:t> [6,]  0.9027066</a:t>
            </a:r>
          </a:p>
          <a:p>
            <a:r>
              <a:rPr lang="pl-PL" sz="1400" dirty="0">
                <a:latin typeface="Consolas" panose="020B0609020204030204" pitchFamily="49" charset="0"/>
                <a:cs typeface="Consolas" panose="020B0609020204030204" pitchFamily="49" charset="0"/>
              </a:rPr>
              <a:t> [7,] -0.8016318</a:t>
            </a:r>
          </a:p>
          <a:p>
            <a:r>
              <a:rPr lang="pl-PL" sz="1400" dirty="0">
                <a:latin typeface="Consolas" panose="020B0609020204030204" pitchFamily="49" charset="0"/>
                <a:cs typeface="Consolas" panose="020B0609020204030204" pitchFamily="49" charset="0"/>
              </a:rPr>
              <a:t> [8,] -4.0637779</a:t>
            </a:r>
          </a:p>
          <a:p>
            <a:r>
              <a:rPr lang="pl-PL" sz="1400" dirty="0">
                <a:latin typeface="Consolas" panose="020B0609020204030204" pitchFamily="49" charset="0"/>
                <a:cs typeface="Consolas" panose="020B0609020204030204" pitchFamily="49" charset="0"/>
              </a:rPr>
              <a:t> [9,] -0.5012865</a:t>
            </a:r>
          </a:p>
          <a:p>
            <a:r>
              <a:rPr lang="pl-PL" sz="1400" dirty="0">
                <a:latin typeface="Consolas" panose="020B0609020204030204" pitchFamily="49" charset="0"/>
                <a:cs typeface="Consolas" panose="020B0609020204030204" pitchFamily="49" charset="0"/>
              </a:rPr>
              <a:t>[10,] -3.1396115</a:t>
            </a:r>
          </a:p>
          <a:p>
            <a:r>
              <a:rPr lang="pl-PL" sz="1400" dirty="0">
                <a:latin typeface="Consolas" panose="020B0609020204030204" pitchFamily="49" charset="0"/>
                <a:cs typeface="Consolas" panose="020B0609020204030204" pitchFamily="49" charset="0"/>
              </a:rPr>
              <a:t>[11,] -5.1061087</a:t>
            </a:r>
          </a:p>
          <a:p>
            <a:r>
              <a:rPr lang="pl-PL" sz="1400" dirty="0">
                <a:latin typeface="Consolas" panose="020B0609020204030204" pitchFamily="49" charset="0"/>
                <a:cs typeface="Consolas" panose="020B0609020204030204" pitchFamily="49" charset="0"/>
              </a:rPr>
              <a:t>[12,] -5.9534017</a:t>
            </a:r>
          </a:p>
          <a:p>
            <a:r>
              <a:rPr lang="pl-PL" sz="1400" dirty="0">
                <a:latin typeface="Consolas" panose="020B0609020204030204" pitchFamily="49" charset="0"/>
                <a:cs typeface="Consolas" panose="020B0609020204030204" pitchFamily="49" charset="0"/>
              </a:rPr>
              <a:t>[13,] -6.4126457</a:t>
            </a:r>
          </a:p>
          <a:p>
            <a:r>
              <a:rPr lang="pl-PL" sz="1400" dirty="0">
                <a:latin typeface="Consolas" panose="020B0609020204030204" pitchFamily="49" charset="0"/>
                <a:cs typeface="Consolas" panose="020B0609020204030204" pitchFamily="49" charset="0"/>
              </a:rPr>
              <a:t>[14,] -5.1548241</a:t>
            </a:r>
          </a:p>
          <a:p>
            <a:r>
              <a:rPr lang="pl-PL" sz="1400" dirty="0">
                <a:latin typeface="Consolas" panose="020B0609020204030204" pitchFamily="49" charset="0"/>
                <a:cs typeface="Consolas" panose="020B0609020204030204" pitchFamily="49" charset="0"/>
              </a:rPr>
              <a:t>[15,] -1.4557603</a:t>
            </a:r>
            <a:endParaRPr lang="en-US" sz="1400" dirty="0">
              <a:latin typeface="Consolas" panose="020B0609020204030204" pitchFamily="49" charset="0"/>
              <a:cs typeface="Consolas" panose="020B0609020204030204" pitchFamily="49" charset="0"/>
            </a:endParaRPr>
          </a:p>
        </p:txBody>
      </p:sp>
      <p:sp>
        <p:nvSpPr>
          <p:cNvPr id="36" name="Isosceles Triangle 35">
            <a:extLst>
              <a:ext uri="{FF2B5EF4-FFF2-40B4-BE49-F238E27FC236}">
                <a16:creationId xmlns:a16="http://schemas.microsoft.com/office/drawing/2014/main" xmlns="" id="{0046737A-2022-43D2-AA68-B5D68B41163F}"/>
              </a:ext>
            </a:extLst>
          </p:cNvPr>
          <p:cNvSpPr/>
          <p:nvPr/>
        </p:nvSpPr>
        <p:spPr>
          <a:xfrm rot="5400000">
            <a:off x="3714891" y="3160771"/>
            <a:ext cx="3664426" cy="361666"/>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3324934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What is a moving average?</a:t>
            </a:r>
          </a:p>
        </p:txBody>
      </p:sp>
      <p:sp>
        <p:nvSpPr>
          <p:cNvPr id="2" name="Date Placeholder 1"/>
          <p:cNvSpPr>
            <a:spLocks noGrp="1"/>
          </p:cNvSpPr>
          <p:nvPr>
            <p:ph type="dt" sz="half" idx="10"/>
          </p:nvPr>
        </p:nvSpPr>
        <p:spPr/>
        <p:txBody>
          <a:bodyPr/>
          <a:lstStyle/>
          <a:p>
            <a:fld id="{6700A58B-DD98-43D0-B791-721480A02982}" type="datetime1">
              <a:rPr lang="en-US" smtClean="0"/>
              <a:t>8/27/2019</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6" name="TextBox 5"/>
          <p:cNvSpPr txBox="1"/>
          <p:nvPr/>
        </p:nvSpPr>
        <p:spPr>
          <a:xfrm>
            <a:off x="1865196" y="1241946"/>
            <a:ext cx="8570793" cy="646331"/>
          </a:xfrm>
          <a:prstGeom prst="rect">
            <a:avLst/>
          </a:prstGeom>
          <a:noFill/>
        </p:spPr>
        <p:txBody>
          <a:bodyPr wrap="square" rtlCol="0">
            <a:spAutoFit/>
          </a:bodyPr>
          <a:lstStyle/>
          <a:p>
            <a:r>
              <a:rPr lang="en-US" dirty="0"/>
              <a:t>A smoothing technique reducing noise in a data series.  Takes the average over “n” number of periods. </a:t>
            </a:r>
          </a:p>
        </p:txBody>
      </p:sp>
      <p:cxnSp>
        <p:nvCxnSpPr>
          <p:cNvPr id="14" name="Straight Connector 13"/>
          <p:cNvCxnSpPr/>
          <p:nvPr/>
        </p:nvCxnSpPr>
        <p:spPr>
          <a:xfrm>
            <a:off x="1994848" y="2019869"/>
            <a:ext cx="8202304"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810595" y="2770496"/>
            <a:ext cx="1774845" cy="3323987"/>
          </a:xfrm>
          <a:prstGeom prst="rect">
            <a:avLst/>
          </a:prstGeom>
          <a:noFill/>
        </p:spPr>
        <p:txBody>
          <a:bodyPr wrap="none" rtlCol="0">
            <a:spAutoFit/>
          </a:bodyPr>
          <a:lstStyle/>
          <a:p>
            <a:r>
              <a:rPr lang="en-US" sz="1400" dirty="0">
                <a:latin typeface="Consolas" panose="020B0609020204030204" pitchFamily="49" charset="0"/>
                <a:cs typeface="Consolas" panose="020B0609020204030204" pitchFamily="49" charset="0"/>
              </a:rPr>
              <a:t>[1,] -11.070657</a:t>
            </a:r>
          </a:p>
          <a:p>
            <a:r>
              <a:rPr lang="en-US" sz="1400" dirty="0">
                <a:latin typeface="Consolas" panose="020B0609020204030204" pitchFamily="49" charset="0"/>
                <a:cs typeface="Consolas" panose="020B0609020204030204" pitchFamily="49" charset="0"/>
              </a:rPr>
              <a:t> [2,]   3.774292</a:t>
            </a:r>
          </a:p>
          <a:p>
            <a:r>
              <a:rPr lang="en-US" sz="1400" dirty="0">
                <a:solidFill>
                  <a:schemeClr val="accent1"/>
                </a:solidFill>
                <a:latin typeface="Consolas" panose="020B0609020204030204" pitchFamily="49" charset="0"/>
                <a:cs typeface="Consolas" panose="020B0609020204030204" pitchFamily="49" charset="0"/>
              </a:rPr>
              <a:t> [3,]  11.844412</a:t>
            </a:r>
          </a:p>
          <a:p>
            <a:r>
              <a:rPr lang="en-US" sz="1400" dirty="0">
                <a:solidFill>
                  <a:schemeClr val="accent1"/>
                </a:solidFill>
                <a:latin typeface="Consolas" panose="020B0609020204030204" pitchFamily="49" charset="0"/>
                <a:cs typeface="Consolas" panose="020B0609020204030204" pitchFamily="49" charset="0"/>
              </a:rPr>
              <a:t> [4,] -22.456977</a:t>
            </a:r>
          </a:p>
          <a:p>
            <a:r>
              <a:rPr lang="en-US" sz="1400" dirty="0">
                <a:solidFill>
                  <a:schemeClr val="accent1"/>
                </a:solidFill>
                <a:latin typeface="Consolas" panose="020B0609020204030204" pitchFamily="49" charset="0"/>
                <a:cs typeface="Consolas" panose="020B0609020204030204" pitchFamily="49" charset="0"/>
              </a:rPr>
              <a:t> [5,]   5.291247</a:t>
            </a:r>
          </a:p>
          <a:p>
            <a:r>
              <a:rPr lang="en-US" sz="1400" dirty="0">
                <a:latin typeface="Consolas" panose="020B0609020204030204" pitchFamily="49" charset="0"/>
                <a:cs typeface="Consolas" panose="020B0609020204030204" pitchFamily="49" charset="0"/>
              </a:rPr>
              <a:t> </a:t>
            </a:r>
            <a:r>
              <a:rPr lang="en-US" sz="1400" dirty="0">
                <a:solidFill>
                  <a:schemeClr val="accent1"/>
                </a:solidFill>
                <a:latin typeface="Consolas" panose="020B0609020204030204" pitchFamily="49" charset="0"/>
                <a:cs typeface="Consolas" panose="020B0609020204030204" pitchFamily="49" charset="0"/>
              </a:rPr>
              <a:t>[6,]   6.060559</a:t>
            </a:r>
          </a:p>
          <a:p>
            <a:r>
              <a:rPr lang="en-US" sz="1400" dirty="0">
                <a:latin typeface="Consolas" panose="020B0609020204030204" pitchFamily="49" charset="0"/>
                <a:cs typeface="Consolas" panose="020B0609020204030204" pitchFamily="49" charset="0"/>
              </a:rPr>
              <a:t> </a:t>
            </a:r>
            <a:r>
              <a:rPr lang="en-US" sz="1400" dirty="0">
                <a:solidFill>
                  <a:schemeClr val="accent1"/>
                </a:solidFill>
                <a:latin typeface="Consolas" panose="020B0609020204030204" pitchFamily="49" charset="0"/>
                <a:cs typeface="Consolas" panose="020B0609020204030204" pitchFamily="49" charset="0"/>
              </a:rPr>
              <a:t>[7,]  -4.747400</a:t>
            </a:r>
          </a:p>
          <a:p>
            <a:r>
              <a:rPr lang="en-US" sz="1400" dirty="0">
                <a:latin typeface="Consolas" panose="020B0609020204030204" pitchFamily="49" charset="0"/>
                <a:cs typeface="Consolas" panose="020B0609020204030204" pitchFamily="49" charset="0"/>
              </a:rPr>
              <a:t> [8,]  -4.466319</a:t>
            </a:r>
          </a:p>
          <a:p>
            <a:r>
              <a:rPr lang="en-US" sz="1400" dirty="0">
                <a:latin typeface="Consolas" panose="020B0609020204030204" pitchFamily="49" charset="0"/>
                <a:cs typeface="Consolas" panose="020B0609020204030204" pitchFamily="49" charset="0"/>
              </a:rPr>
              <a:t> [9,]  -4.644520</a:t>
            </a:r>
          </a:p>
          <a:p>
            <a:r>
              <a:rPr lang="en-US" sz="1400" dirty="0">
                <a:latin typeface="Consolas" panose="020B0609020204030204" pitchFamily="49" charset="0"/>
                <a:cs typeface="Consolas" panose="020B0609020204030204" pitchFamily="49" charset="0"/>
              </a:rPr>
              <a:t>[10,]  -7.900378</a:t>
            </a:r>
          </a:p>
          <a:p>
            <a:r>
              <a:rPr lang="en-US" sz="1400" dirty="0">
                <a:latin typeface="Consolas" panose="020B0609020204030204" pitchFamily="49" charset="0"/>
                <a:cs typeface="Consolas" panose="020B0609020204030204" pitchFamily="49" charset="0"/>
              </a:rPr>
              <a:t>[11,]  -3.771927</a:t>
            </a:r>
          </a:p>
          <a:p>
            <a:r>
              <a:rPr lang="en-US" sz="1400" dirty="0">
                <a:latin typeface="Consolas" panose="020B0609020204030204" pitchFamily="49" charset="0"/>
                <a:cs typeface="Consolas" panose="020B0609020204030204" pitchFamily="49" charset="0"/>
              </a:rPr>
              <a:t>[12,]  -8.983864</a:t>
            </a:r>
          </a:p>
          <a:p>
            <a:r>
              <a:rPr lang="en-US" sz="1400" dirty="0">
                <a:latin typeface="Consolas" panose="020B0609020204030204" pitchFamily="49" charset="0"/>
                <a:cs typeface="Consolas" panose="020B0609020204030204" pitchFamily="49" charset="0"/>
              </a:rPr>
              <a:t>[13,]  -6.762539</a:t>
            </a:r>
          </a:p>
          <a:p>
            <a:r>
              <a:rPr lang="en-US" sz="1400" dirty="0">
                <a:latin typeface="Consolas" panose="020B0609020204030204" pitchFamily="49" charset="0"/>
                <a:cs typeface="Consolas" panose="020B0609020204030204" pitchFamily="49" charset="0"/>
              </a:rPr>
              <a:t>[14,]   1.644588</a:t>
            </a:r>
          </a:p>
          <a:p>
            <a:r>
              <a:rPr lang="en-US" sz="1400" dirty="0">
                <a:latin typeface="Consolas" panose="020B0609020204030204" pitchFamily="49" charset="0"/>
                <a:cs typeface="Consolas" panose="020B0609020204030204" pitchFamily="49" charset="0"/>
              </a:rPr>
              <a:t>[15,]  10.594941</a:t>
            </a:r>
          </a:p>
        </p:txBody>
      </p:sp>
      <p:sp>
        <p:nvSpPr>
          <p:cNvPr id="17" name="TextBox 16"/>
          <p:cNvSpPr txBox="1"/>
          <p:nvPr/>
        </p:nvSpPr>
        <p:spPr>
          <a:xfrm>
            <a:off x="2035815" y="2265528"/>
            <a:ext cx="1324402" cy="369332"/>
          </a:xfrm>
          <a:prstGeom prst="rect">
            <a:avLst/>
          </a:prstGeom>
          <a:solidFill>
            <a:schemeClr val="accent5"/>
          </a:solidFill>
        </p:spPr>
        <p:txBody>
          <a:bodyPr>
            <a:spAutoFit/>
          </a:bodyPr>
          <a:lstStyle>
            <a:defPPr>
              <a:defRPr lang="en-US"/>
            </a:defPPr>
            <a:lvl1pPr>
              <a:defRPr>
                <a:latin typeface="Consolas" panose="020B0609020204030204" pitchFamily="49" charset="0"/>
                <a:cs typeface="Consolas" panose="020B0609020204030204" pitchFamily="49" charset="0"/>
              </a:defRPr>
            </a:lvl1pPr>
          </a:lstStyle>
          <a:p>
            <a:r>
              <a:rPr lang="en-US" dirty="0" err="1"/>
              <a:t>vec</a:t>
            </a:r>
            <a:r>
              <a:rPr lang="en-US" dirty="0"/>
              <a:t>[1:15]</a:t>
            </a:r>
          </a:p>
        </p:txBody>
      </p:sp>
      <p:sp>
        <p:nvSpPr>
          <p:cNvPr id="19" name="Isosceles Triangle 18"/>
          <p:cNvSpPr/>
          <p:nvPr/>
        </p:nvSpPr>
        <p:spPr>
          <a:xfrm rot="5400000">
            <a:off x="3181063" y="3196990"/>
            <a:ext cx="1050875" cy="361666"/>
          </a:xfrm>
          <a:prstGeom prst="triangl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p:cNvSpPr/>
          <p:nvPr/>
        </p:nvSpPr>
        <p:spPr>
          <a:xfrm rot="5400000">
            <a:off x="3181063" y="3403982"/>
            <a:ext cx="1050875" cy="361666"/>
          </a:xfrm>
          <a:prstGeom prst="triangl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Isosceles Triangle 20"/>
          <p:cNvSpPr/>
          <p:nvPr/>
        </p:nvSpPr>
        <p:spPr>
          <a:xfrm rot="5400000">
            <a:off x="3181063" y="3595051"/>
            <a:ext cx="1050875" cy="361666"/>
          </a:xfrm>
          <a:prstGeom prst="triangl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Isosceles Triangle 21"/>
          <p:cNvSpPr/>
          <p:nvPr/>
        </p:nvSpPr>
        <p:spPr>
          <a:xfrm rot="5400000">
            <a:off x="3181063" y="3813415"/>
            <a:ext cx="1050875" cy="361666"/>
          </a:xfrm>
          <a:prstGeom prst="triangl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Isosceles Triangle 22"/>
          <p:cNvSpPr/>
          <p:nvPr/>
        </p:nvSpPr>
        <p:spPr>
          <a:xfrm rot="5400000">
            <a:off x="3181063" y="4045427"/>
            <a:ext cx="1050875" cy="361666"/>
          </a:xfrm>
          <a:prstGeom prst="triangl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Isosceles Triangle 23"/>
          <p:cNvSpPr/>
          <p:nvPr/>
        </p:nvSpPr>
        <p:spPr>
          <a:xfrm rot="5400000">
            <a:off x="3181063" y="4236495"/>
            <a:ext cx="1050875" cy="361666"/>
          </a:xfrm>
          <a:prstGeom prst="triangl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Isosceles Triangle 24"/>
          <p:cNvSpPr/>
          <p:nvPr/>
        </p:nvSpPr>
        <p:spPr>
          <a:xfrm rot="5400000">
            <a:off x="3181063" y="4468508"/>
            <a:ext cx="1050875" cy="361666"/>
          </a:xfrm>
          <a:prstGeom prst="triangl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Isosceles Triangle 25"/>
          <p:cNvSpPr/>
          <p:nvPr/>
        </p:nvSpPr>
        <p:spPr>
          <a:xfrm rot="5400000">
            <a:off x="3181063" y="4700520"/>
            <a:ext cx="1050875" cy="361666"/>
          </a:xfrm>
          <a:prstGeom prst="triangl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Isosceles Triangle 26"/>
          <p:cNvSpPr/>
          <p:nvPr/>
        </p:nvSpPr>
        <p:spPr>
          <a:xfrm rot="5400000">
            <a:off x="3181063" y="4864293"/>
            <a:ext cx="1050875" cy="361666"/>
          </a:xfrm>
          <a:prstGeom prst="triangl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Isosceles Triangle 27"/>
          <p:cNvSpPr/>
          <p:nvPr/>
        </p:nvSpPr>
        <p:spPr>
          <a:xfrm rot="5400000">
            <a:off x="3181063" y="5096305"/>
            <a:ext cx="1050875" cy="361666"/>
          </a:xfrm>
          <a:prstGeom prst="triangl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Isosceles Triangle 28"/>
          <p:cNvSpPr/>
          <p:nvPr/>
        </p:nvSpPr>
        <p:spPr>
          <a:xfrm rot="5400000">
            <a:off x="3181063" y="5314668"/>
            <a:ext cx="1050875" cy="361666"/>
          </a:xfrm>
          <a:prstGeom prst="triangle">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6610493" y="2370878"/>
            <a:ext cx="3223959" cy="369332"/>
          </a:xfrm>
          <a:prstGeom prst="rect">
            <a:avLst/>
          </a:prstGeom>
          <a:solidFill>
            <a:schemeClr val="accent5"/>
          </a:solidFill>
        </p:spPr>
        <p:txBody>
          <a:bodyPr>
            <a:spAutoFit/>
          </a:bodyPr>
          <a:lstStyle/>
          <a:p>
            <a:r>
              <a:rPr lang="en-US" dirty="0">
                <a:latin typeface="Consolas" panose="020B0609020204030204" pitchFamily="49" charset="0"/>
                <a:cs typeface="Consolas" panose="020B0609020204030204" pitchFamily="49" charset="0"/>
              </a:rPr>
              <a:t>TTR::SMA(</a:t>
            </a:r>
            <a:r>
              <a:rPr lang="en-US" dirty="0" err="1">
                <a:latin typeface="Consolas" panose="020B0609020204030204" pitchFamily="49" charset="0"/>
                <a:cs typeface="Consolas" panose="020B0609020204030204" pitchFamily="49" charset="0"/>
              </a:rPr>
              <a:t>vec</a:t>
            </a:r>
            <a:r>
              <a:rPr lang="en-US" dirty="0">
                <a:latin typeface="Consolas" panose="020B0609020204030204" pitchFamily="49" charset="0"/>
                <a:cs typeface="Consolas" panose="020B0609020204030204" pitchFamily="49" charset="0"/>
              </a:rPr>
              <a:t>[1:15], n=5)</a:t>
            </a:r>
          </a:p>
        </p:txBody>
      </p:sp>
      <p:sp>
        <p:nvSpPr>
          <p:cNvPr id="9" name="Rectangle 8"/>
          <p:cNvSpPr/>
          <p:nvPr/>
        </p:nvSpPr>
        <p:spPr>
          <a:xfrm>
            <a:off x="7161358" y="2806596"/>
            <a:ext cx="2122226" cy="3385542"/>
          </a:xfrm>
          <a:prstGeom prst="rect">
            <a:avLst/>
          </a:prstGeom>
        </p:spPr>
        <p:txBody>
          <a:bodyPr wrap="square">
            <a:spAutoFit/>
          </a:bodyPr>
          <a:lstStyle/>
          <a:p>
            <a:r>
              <a:rPr lang="pl-PL" dirty="0"/>
              <a:t> </a:t>
            </a:r>
            <a:r>
              <a:rPr lang="en-US" dirty="0"/>
              <a:t> </a:t>
            </a:r>
            <a:r>
              <a:rPr lang="pl-PL" dirty="0"/>
              <a:t>[</a:t>
            </a:r>
            <a:r>
              <a:rPr lang="pl-PL" sz="1400" dirty="0">
                <a:latin typeface="Consolas" panose="020B0609020204030204" pitchFamily="49" charset="0"/>
                <a:cs typeface="Consolas" panose="020B0609020204030204" pitchFamily="49" charset="0"/>
              </a:rPr>
              <a:t>1,]         NA</a:t>
            </a:r>
          </a:p>
          <a:p>
            <a:r>
              <a:rPr lang="pl-PL" sz="1400" dirty="0">
                <a:latin typeface="Consolas" panose="020B0609020204030204" pitchFamily="49" charset="0"/>
                <a:cs typeface="Consolas" panose="020B0609020204030204" pitchFamily="49" charset="0"/>
              </a:rPr>
              <a:t> [2,]         NA</a:t>
            </a:r>
          </a:p>
          <a:p>
            <a:r>
              <a:rPr lang="pl-PL" sz="1400" dirty="0">
                <a:latin typeface="Consolas" panose="020B0609020204030204" pitchFamily="49" charset="0"/>
                <a:cs typeface="Consolas" panose="020B0609020204030204" pitchFamily="49" charset="0"/>
              </a:rPr>
              <a:t> [3,]         NA</a:t>
            </a:r>
          </a:p>
          <a:p>
            <a:r>
              <a:rPr lang="pl-PL" sz="1400" dirty="0">
                <a:latin typeface="Consolas" panose="020B0609020204030204" pitchFamily="49" charset="0"/>
                <a:cs typeface="Consolas" panose="020B0609020204030204" pitchFamily="49" charset="0"/>
              </a:rPr>
              <a:t> [4,]         NA</a:t>
            </a:r>
          </a:p>
          <a:p>
            <a:r>
              <a:rPr lang="pl-PL" sz="1400" dirty="0">
                <a:latin typeface="Consolas" panose="020B0609020204030204" pitchFamily="49" charset="0"/>
                <a:cs typeface="Consolas" panose="020B0609020204030204" pitchFamily="49" charset="0"/>
              </a:rPr>
              <a:t> [5,] -2.5235367</a:t>
            </a:r>
          </a:p>
          <a:p>
            <a:r>
              <a:rPr lang="pl-PL" sz="1400" dirty="0">
                <a:latin typeface="Consolas" panose="020B0609020204030204" pitchFamily="49" charset="0"/>
                <a:cs typeface="Consolas" panose="020B0609020204030204" pitchFamily="49" charset="0"/>
              </a:rPr>
              <a:t> [6,]  0.9027066</a:t>
            </a:r>
          </a:p>
          <a:p>
            <a:r>
              <a:rPr lang="pl-PL" sz="1400" dirty="0">
                <a:latin typeface="Consolas" panose="020B0609020204030204" pitchFamily="49" charset="0"/>
                <a:cs typeface="Consolas" panose="020B0609020204030204" pitchFamily="49" charset="0"/>
              </a:rPr>
              <a:t> [7,] -0.8016318</a:t>
            </a:r>
          </a:p>
          <a:p>
            <a:r>
              <a:rPr lang="pl-PL" sz="1400" dirty="0">
                <a:latin typeface="Consolas" panose="020B0609020204030204" pitchFamily="49" charset="0"/>
                <a:cs typeface="Consolas" panose="020B0609020204030204" pitchFamily="49" charset="0"/>
              </a:rPr>
              <a:t> [8,] -4.0637779</a:t>
            </a:r>
          </a:p>
          <a:p>
            <a:r>
              <a:rPr lang="pl-PL" sz="1400" dirty="0">
                <a:latin typeface="Consolas" panose="020B0609020204030204" pitchFamily="49" charset="0"/>
                <a:cs typeface="Consolas" panose="020B0609020204030204" pitchFamily="49" charset="0"/>
              </a:rPr>
              <a:t> [9,] -0.5012865</a:t>
            </a:r>
          </a:p>
          <a:p>
            <a:r>
              <a:rPr lang="pl-PL" sz="1400" dirty="0">
                <a:latin typeface="Consolas" panose="020B0609020204030204" pitchFamily="49" charset="0"/>
                <a:cs typeface="Consolas" panose="020B0609020204030204" pitchFamily="49" charset="0"/>
              </a:rPr>
              <a:t>[10,] -3.1396115</a:t>
            </a:r>
          </a:p>
          <a:p>
            <a:r>
              <a:rPr lang="pl-PL" sz="1400" dirty="0">
                <a:latin typeface="Consolas" panose="020B0609020204030204" pitchFamily="49" charset="0"/>
                <a:cs typeface="Consolas" panose="020B0609020204030204" pitchFamily="49" charset="0"/>
              </a:rPr>
              <a:t>[11,] -5.1061087</a:t>
            </a:r>
          </a:p>
          <a:p>
            <a:r>
              <a:rPr lang="pl-PL" sz="1400" dirty="0">
                <a:latin typeface="Consolas" panose="020B0609020204030204" pitchFamily="49" charset="0"/>
                <a:cs typeface="Consolas" panose="020B0609020204030204" pitchFamily="49" charset="0"/>
              </a:rPr>
              <a:t>[12,] -5.9534017</a:t>
            </a:r>
          </a:p>
          <a:p>
            <a:r>
              <a:rPr lang="pl-PL" sz="1400" dirty="0">
                <a:latin typeface="Consolas" panose="020B0609020204030204" pitchFamily="49" charset="0"/>
                <a:cs typeface="Consolas" panose="020B0609020204030204" pitchFamily="49" charset="0"/>
              </a:rPr>
              <a:t>[13,] -6.4126457</a:t>
            </a:r>
          </a:p>
          <a:p>
            <a:r>
              <a:rPr lang="pl-PL" sz="1400" dirty="0">
                <a:latin typeface="Consolas" panose="020B0609020204030204" pitchFamily="49" charset="0"/>
                <a:cs typeface="Consolas" panose="020B0609020204030204" pitchFamily="49" charset="0"/>
              </a:rPr>
              <a:t>[14,] -5.1548241</a:t>
            </a:r>
          </a:p>
          <a:p>
            <a:r>
              <a:rPr lang="pl-PL" sz="1400" dirty="0">
                <a:latin typeface="Consolas" panose="020B0609020204030204" pitchFamily="49" charset="0"/>
                <a:cs typeface="Consolas" panose="020B0609020204030204" pitchFamily="49" charset="0"/>
              </a:rPr>
              <a:t>[15,] -1.4557603</a:t>
            </a:r>
            <a:endParaRPr lang="en-US" sz="1400" dirty="0">
              <a:latin typeface="Consolas" panose="020B0609020204030204" pitchFamily="49" charset="0"/>
              <a:cs typeface="Consolas" panose="020B0609020204030204" pitchFamily="49" charset="0"/>
            </a:endParaRPr>
          </a:p>
        </p:txBody>
      </p:sp>
      <p:pic>
        <p:nvPicPr>
          <p:cNvPr id="33" name="Picture 32"/>
          <p:cNvPicPr>
            <a:picLocks noChangeAspect="1"/>
          </p:cNvPicPr>
          <p:nvPr/>
        </p:nvPicPr>
        <p:blipFill>
          <a:blip r:embed="rId2"/>
          <a:stretch>
            <a:fillRect/>
          </a:stretch>
        </p:blipFill>
        <p:spPr>
          <a:xfrm>
            <a:off x="3874686" y="3172179"/>
            <a:ext cx="1581027" cy="365760"/>
          </a:xfrm>
          <a:prstGeom prst="rect">
            <a:avLst/>
          </a:prstGeom>
        </p:spPr>
      </p:pic>
      <p:pic>
        <p:nvPicPr>
          <p:cNvPr id="11" name="Picture 10"/>
          <p:cNvPicPr>
            <a:picLocks noChangeAspect="1"/>
          </p:cNvPicPr>
          <p:nvPr/>
        </p:nvPicPr>
        <p:blipFill>
          <a:blip r:embed="rId3"/>
          <a:stretch>
            <a:fillRect/>
          </a:stretch>
        </p:blipFill>
        <p:spPr>
          <a:xfrm>
            <a:off x="3874685" y="5423422"/>
            <a:ext cx="1699708" cy="365760"/>
          </a:xfrm>
          <a:prstGeom prst="rect">
            <a:avLst/>
          </a:prstGeom>
        </p:spPr>
      </p:pic>
      <p:sp>
        <p:nvSpPr>
          <p:cNvPr id="30" name="Slide Number Placeholder 4">
            <a:extLst>
              <a:ext uri="{FF2B5EF4-FFF2-40B4-BE49-F238E27FC236}">
                <a16:creationId xmlns:a16="http://schemas.microsoft.com/office/drawing/2014/main" xmlns="" id="{F71E0B96-E4D8-4173-BCF1-CE7BEF27833E}"/>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36</a:t>
            </a:fld>
            <a:endParaRPr lang="en-US" dirty="0"/>
          </a:p>
        </p:txBody>
      </p:sp>
    </p:spTree>
    <p:extLst>
      <p:ext uri="{BB962C8B-B14F-4D97-AF65-F5344CB8AC3E}">
        <p14:creationId xmlns:p14="http://schemas.microsoft.com/office/powerpoint/2010/main" val="247684591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So how does SMA become an Indicator?</a:t>
            </a:r>
          </a:p>
        </p:txBody>
      </p:sp>
      <p:sp>
        <p:nvSpPr>
          <p:cNvPr id="2" name="Date Placeholder 1"/>
          <p:cNvSpPr>
            <a:spLocks noGrp="1"/>
          </p:cNvSpPr>
          <p:nvPr>
            <p:ph type="dt" sz="half" idx="10"/>
          </p:nvPr>
        </p:nvSpPr>
        <p:spPr/>
        <p:txBody>
          <a:bodyPr/>
          <a:lstStyle/>
          <a:p>
            <a:fld id="{6700A58B-DD98-43D0-B791-721480A02982}" type="datetime1">
              <a:rPr lang="en-US" smtClean="0"/>
              <a:t>8/27/2019</a:t>
            </a:fld>
            <a:endParaRPr lang="en-US"/>
          </a:p>
        </p:txBody>
      </p:sp>
      <p:sp>
        <p:nvSpPr>
          <p:cNvPr id="5" name="Footer Placeholder 4"/>
          <p:cNvSpPr>
            <a:spLocks noGrp="1"/>
          </p:cNvSpPr>
          <p:nvPr>
            <p:ph type="ftr" sz="quarter" idx="11"/>
          </p:nvPr>
        </p:nvSpPr>
        <p:spPr/>
        <p:txBody>
          <a:bodyPr/>
          <a:lstStyle/>
          <a:p>
            <a:r>
              <a:rPr lang="en-US" dirty="0"/>
              <a:t>Kwartler</a:t>
            </a:r>
          </a:p>
        </p:txBody>
      </p:sp>
      <p:pic>
        <p:nvPicPr>
          <p:cNvPr id="7170" name="Picture 2" descr="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05151" y="1333500"/>
            <a:ext cx="5727700" cy="3826971"/>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8" name="Slide Number Placeholder 4">
            <a:extLst>
              <a:ext uri="{FF2B5EF4-FFF2-40B4-BE49-F238E27FC236}">
                <a16:creationId xmlns:a16="http://schemas.microsoft.com/office/drawing/2014/main" xmlns="" id="{EC7A2E74-328A-4465-8D8F-5AE74A55E96B}"/>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37</a:t>
            </a:fld>
            <a:endParaRPr lang="en-US" dirty="0"/>
          </a:p>
        </p:txBody>
      </p:sp>
      <p:sp>
        <p:nvSpPr>
          <p:cNvPr id="11" name="Rectangle 10">
            <a:extLst>
              <a:ext uri="{FF2B5EF4-FFF2-40B4-BE49-F238E27FC236}">
                <a16:creationId xmlns:a16="http://schemas.microsoft.com/office/drawing/2014/main" xmlns="" id="{4DB49154-6A62-42E1-A307-D130038A34A3}"/>
              </a:ext>
            </a:extLst>
          </p:cNvPr>
          <p:cNvSpPr/>
          <p:nvPr/>
        </p:nvSpPr>
        <p:spPr>
          <a:xfrm>
            <a:off x="200247" y="5735896"/>
            <a:ext cx="11791506" cy="57139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Red Card!  We need to lag the trading rule to ensure the signal is realistic.  Calculations are not real time, but at close so you need to adjust the results to emulate a real  scenario.</a:t>
            </a:r>
          </a:p>
        </p:txBody>
      </p:sp>
    </p:spTree>
    <p:extLst>
      <p:ext uri="{BB962C8B-B14F-4D97-AF65-F5344CB8AC3E}">
        <p14:creationId xmlns:p14="http://schemas.microsoft.com/office/powerpoint/2010/main" val="28892137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Open 1_TTR.R</a:t>
            </a:r>
          </a:p>
        </p:txBody>
      </p:sp>
      <p:sp>
        <p:nvSpPr>
          <p:cNvPr id="2" name="Date Placeholder 1"/>
          <p:cNvSpPr>
            <a:spLocks noGrp="1"/>
          </p:cNvSpPr>
          <p:nvPr>
            <p:ph type="dt" sz="half" idx="10"/>
          </p:nvPr>
        </p:nvSpPr>
        <p:spPr/>
        <p:txBody>
          <a:bodyPr/>
          <a:lstStyle/>
          <a:p>
            <a:fld id="{6700A58B-DD98-43D0-B791-721480A02982}" type="datetime1">
              <a:rPr lang="en-US" smtClean="0"/>
              <a:t>8/27/2019</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6" name="TextBox 5"/>
          <p:cNvSpPr txBox="1"/>
          <p:nvPr/>
        </p:nvSpPr>
        <p:spPr>
          <a:xfrm>
            <a:off x="2228851" y="1657351"/>
            <a:ext cx="7404719" cy="1354217"/>
          </a:xfrm>
          <a:prstGeom prst="rect">
            <a:avLst/>
          </a:prstGeom>
          <a:noFill/>
        </p:spPr>
        <p:txBody>
          <a:bodyPr wrap="none" rtlCol="0">
            <a:spAutoFit/>
          </a:bodyPr>
          <a:lstStyle/>
          <a:p>
            <a:r>
              <a:rPr lang="en-US" sz="2800" u="sng" dirty="0"/>
              <a:t>Learning Objective:</a:t>
            </a:r>
          </a:p>
          <a:p>
            <a:pPr marL="285750" indent="-285750">
              <a:buFont typeface="Arial" panose="020B0604020202020204" pitchFamily="34" charset="0"/>
              <a:buChar char="•"/>
            </a:pPr>
            <a:r>
              <a:rPr lang="en-US" dirty="0"/>
              <a:t>Get real stock data</a:t>
            </a:r>
          </a:p>
          <a:p>
            <a:pPr marL="285750" indent="-285750">
              <a:buFont typeface="Arial" panose="020B0604020202020204" pitchFamily="34" charset="0"/>
              <a:buChar char="•"/>
            </a:pPr>
            <a:r>
              <a:rPr lang="en-US" dirty="0"/>
              <a:t>Subset an </a:t>
            </a:r>
            <a:r>
              <a:rPr lang="en-US" dirty="0" err="1"/>
              <a:t>xts</a:t>
            </a:r>
            <a:r>
              <a:rPr lang="en-US" dirty="0"/>
              <a:t> object</a:t>
            </a:r>
          </a:p>
          <a:p>
            <a:pPr marL="285750" indent="-285750">
              <a:buFont typeface="Arial" panose="020B0604020202020204" pitchFamily="34" charset="0"/>
              <a:buChar char="•"/>
            </a:pPr>
            <a:r>
              <a:rPr lang="en-US" dirty="0"/>
              <a:t>Create three simple moving averages and plot to see the smoothing effect</a:t>
            </a:r>
          </a:p>
        </p:txBody>
      </p:sp>
      <p:sp>
        <p:nvSpPr>
          <p:cNvPr id="7" name="Slide Number Placeholder 4">
            <a:extLst>
              <a:ext uri="{FF2B5EF4-FFF2-40B4-BE49-F238E27FC236}">
                <a16:creationId xmlns:a16="http://schemas.microsoft.com/office/drawing/2014/main" xmlns="" id="{447B076F-2EF2-4020-87A2-CB456010B185}"/>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38</a:t>
            </a:fld>
            <a:endParaRPr lang="en-US" dirty="0"/>
          </a:p>
        </p:txBody>
      </p:sp>
    </p:spTree>
    <p:extLst>
      <p:ext uri="{BB962C8B-B14F-4D97-AF65-F5344CB8AC3E}">
        <p14:creationId xmlns:p14="http://schemas.microsoft.com/office/powerpoint/2010/main" val="363644562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A74F917-7325-45BD-A602-DFC3D52CED7D}"/>
              </a:ext>
            </a:extLst>
          </p:cNvPr>
          <p:cNvSpPr>
            <a:spLocks noGrp="1"/>
          </p:cNvSpPr>
          <p:nvPr>
            <p:ph type="title"/>
          </p:nvPr>
        </p:nvSpPr>
        <p:spPr>
          <a:xfrm>
            <a:off x="233915" y="365125"/>
            <a:ext cx="11717079" cy="495487"/>
          </a:xfrm>
        </p:spPr>
        <p:txBody>
          <a:bodyPr>
            <a:noAutofit/>
          </a:bodyPr>
          <a:lstStyle/>
          <a:p>
            <a:r>
              <a:rPr lang="en-US" sz="3600" dirty="0"/>
              <a:t>How does SMA become an indicator? MSFT 50 &amp; 200 day SMA</a:t>
            </a:r>
          </a:p>
        </p:txBody>
      </p:sp>
      <p:sp>
        <p:nvSpPr>
          <p:cNvPr id="3" name="Date Placeholder 2">
            <a:extLst>
              <a:ext uri="{FF2B5EF4-FFF2-40B4-BE49-F238E27FC236}">
                <a16:creationId xmlns:a16="http://schemas.microsoft.com/office/drawing/2014/main" xmlns="" id="{CF0404FC-9094-4BA1-A92E-404F86D0BE23}"/>
              </a:ext>
            </a:extLst>
          </p:cNvPr>
          <p:cNvSpPr>
            <a:spLocks noGrp="1"/>
          </p:cNvSpPr>
          <p:nvPr>
            <p:ph type="dt" sz="half" idx="10"/>
          </p:nvPr>
        </p:nvSpPr>
        <p:spPr/>
        <p:txBody>
          <a:bodyPr/>
          <a:lstStyle/>
          <a:p>
            <a:fld id="{6700A58B-DD98-43D0-B791-721480A02982}" type="datetime1">
              <a:rPr lang="en-US" smtClean="0"/>
              <a:t>8/27/2019</a:t>
            </a:fld>
            <a:endParaRPr lang="en-US"/>
          </a:p>
        </p:txBody>
      </p:sp>
      <p:sp>
        <p:nvSpPr>
          <p:cNvPr id="4" name="Footer Placeholder 3">
            <a:extLst>
              <a:ext uri="{FF2B5EF4-FFF2-40B4-BE49-F238E27FC236}">
                <a16:creationId xmlns:a16="http://schemas.microsoft.com/office/drawing/2014/main" xmlns="" id="{BD5BF9FB-B22C-4E76-AD3C-4F59D2C60094}"/>
              </a:ext>
            </a:extLst>
          </p:cNvPr>
          <p:cNvSpPr>
            <a:spLocks noGrp="1"/>
          </p:cNvSpPr>
          <p:nvPr>
            <p:ph type="ftr" sz="quarter" idx="11"/>
          </p:nvPr>
        </p:nvSpPr>
        <p:spPr/>
        <p:txBody>
          <a:bodyPr/>
          <a:lstStyle/>
          <a:p>
            <a:r>
              <a:rPr lang="en-US"/>
              <a:t>Kwartler</a:t>
            </a:r>
            <a:endParaRPr lang="en-US" dirty="0"/>
          </a:p>
        </p:txBody>
      </p:sp>
      <p:grpSp>
        <p:nvGrpSpPr>
          <p:cNvPr id="7" name="Group 6">
            <a:extLst>
              <a:ext uri="{FF2B5EF4-FFF2-40B4-BE49-F238E27FC236}">
                <a16:creationId xmlns:a16="http://schemas.microsoft.com/office/drawing/2014/main" xmlns="" id="{25AAADF0-84F6-43C3-BC97-703959ADF431}"/>
              </a:ext>
            </a:extLst>
          </p:cNvPr>
          <p:cNvGrpSpPr/>
          <p:nvPr/>
        </p:nvGrpSpPr>
        <p:grpSpPr>
          <a:xfrm>
            <a:off x="960270" y="1335845"/>
            <a:ext cx="10271460" cy="4891398"/>
            <a:chOff x="240631" y="1032571"/>
            <a:chExt cx="10271460" cy="4891398"/>
          </a:xfrm>
        </p:grpSpPr>
        <p:pic>
          <p:nvPicPr>
            <p:cNvPr id="8" name="Picture 7">
              <a:extLst>
                <a:ext uri="{FF2B5EF4-FFF2-40B4-BE49-F238E27FC236}">
                  <a16:creationId xmlns:a16="http://schemas.microsoft.com/office/drawing/2014/main" xmlns="" id="{517F7B1E-6B46-417D-9622-15094CBCBEF8}"/>
                </a:ext>
              </a:extLst>
            </p:cNvPr>
            <p:cNvPicPr>
              <a:picLocks noChangeAspect="1"/>
            </p:cNvPicPr>
            <p:nvPr/>
          </p:nvPicPr>
          <p:blipFill>
            <a:blip r:embed="rId2"/>
            <a:stretch>
              <a:fillRect/>
            </a:stretch>
          </p:blipFill>
          <p:spPr>
            <a:xfrm>
              <a:off x="240631" y="1032571"/>
              <a:ext cx="9933542" cy="4891398"/>
            </a:xfrm>
            <a:prstGeom prst="rect">
              <a:avLst/>
            </a:prstGeom>
          </p:spPr>
        </p:pic>
        <p:sp>
          <p:nvSpPr>
            <p:cNvPr id="9" name="Oval 8">
              <a:extLst>
                <a:ext uri="{FF2B5EF4-FFF2-40B4-BE49-F238E27FC236}">
                  <a16:creationId xmlns:a16="http://schemas.microsoft.com/office/drawing/2014/main" xmlns="" id="{B867EE57-C4D5-442D-BE69-A397D801B8DC}"/>
                </a:ext>
              </a:extLst>
            </p:cNvPr>
            <p:cNvSpPr/>
            <p:nvPr/>
          </p:nvSpPr>
          <p:spPr>
            <a:xfrm>
              <a:off x="7888078" y="3095741"/>
              <a:ext cx="462708" cy="330506"/>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dirty="0">
                <a:solidFill>
                  <a:schemeClr val="tx2"/>
                </a:solidFill>
              </a:endParaRPr>
            </a:p>
          </p:txBody>
        </p:sp>
        <p:cxnSp>
          <p:nvCxnSpPr>
            <p:cNvPr id="10" name="Straight Arrow Connector 9">
              <a:extLst>
                <a:ext uri="{FF2B5EF4-FFF2-40B4-BE49-F238E27FC236}">
                  <a16:creationId xmlns:a16="http://schemas.microsoft.com/office/drawing/2014/main" xmlns="" id="{ADEEE0F8-8C3D-4154-B20C-7F144ECDB739}"/>
                </a:ext>
              </a:extLst>
            </p:cNvPr>
            <p:cNvCxnSpPr>
              <a:cxnSpLocks/>
              <a:endCxn id="11" idx="0"/>
            </p:cNvCxnSpPr>
            <p:nvPr/>
          </p:nvCxnSpPr>
          <p:spPr>
            <a:xfrm flipH="1">
              <a:off x="7733841" y="3452258"/>
              <a:ext cx="385591" cy="932455"/>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xmlns="" id="{F4291FB1-7D31-4BA9-96B2-582198C3208F}"/>
                </a:ext>
              </a:extLst>
            </p:cNvPr>
            <p:cNvSpPr txBox="1"/>
            <p:nvPr/>
          </p:nvSpPr>
          <p:spPr>
            <a:xfrm>
              <a:off x="6920958" y="4384713"/>
              <a:ext cx="1625766" cy="369332"/>
            </a:xfrm>
            <a:prstGeom prst="rect">
              <a:avLst/>
            </a:prstGeom>
            <a:noFill/>
          </p:spPr>
          <p:txBody>
            <a:bodyPr wrap="none" rtlCol="0">
              <a:spAutoFit/>
            </a:bodyPr>
            <a:lstStyle/>
            <a:p>
              <a:r>
                <a:rPr lang="en-US" dirty="0"/>
                <a:t>“Death Cross”</a:t>
              </a:r>
            </a:p>
          </p:txBody>
        </p:sp>
        <p:sp>
          <p:nvSpPr>
            <p:cNvPr id="12" name="Oval 11">
              <a:extLst>
                <a:ext uri="{FF2B5EF4-FFF2-40B4-BE49-F238E27FC236}">
                  <a16:creationId xmlns:a16="http://schemas.microsoft.com/office/drawing/2014/main" xmlns="" id="{70392E06-A464-4141-8F94-ADC505E9EB10}"/>
                </a:ext>
              </a:extLst>
            </p:cNvPr>
            <p:cNvSpPr/>
            <p:nvPr/>
          </p:nvSpPr>
          <p:spPr>
            <a:xfrm>
              <a:off x="9063318" y="2930488"/>
              <a:ext cx="462708" cy="330506"/>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dirty="0">
                <a:solidFill>
                  <a:schemeClr val="tx2"/>
                </a:solidFill>
              </a:endParaRPr>
            </a:p>
          </p:txBody>
        </p:sp>
        <p:cxnSp>
          <p:nvCxnSpPr>
            <p:cNvPr id="13" name="Straight Arrow Connector 12">
              <a:extLst>
                <a:ext uri="{FF2B5EF4-FFF2-40B4-BE49-F238E27FC236}">
                  <a16:creationId xmlns:a16="http://schemas.microsoft.com/office/drawing/2014/main" xmlns="" id="{FF18E921-9FB6-4661-868F-9F8C639132FB}"/>
                </a:ext>
              </a:extLst>
            </p:cNvPr>
            <p:cNvCxnSpPr>
              <a:cxnSpLocks/>
              <a:endCxn id="14" idx="0"/>
            </p:cNvCxnSpPr>
            <p:nvPr/>
          </p:nvCxnSpPr>
          <p:spPr>
            <a:xfrm>
              <a:off x="9294672" y="3260994"/>
              <a:ext cx="342821" cy="722653"/>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xmlns="" id="{0A2D9784-1056-48CE-B4FA-DBC7BBE9B7D6}"/>
                </a:ext>
              </a:extLst>
            </p:cNvPr>
            <p:cNvSpPr txBox="1"/>
            <p:nvPr/>
          </p:nvSpPr>
          <p:spPr>
            <a:xfrm>
              <a:off x="8762894" y="3983647"/>
              <a:ext cx="1749197" cy="369332"/>
            </a:xfrm>
            <a:prstGeom prst="rect">
              <a:avLst/>
            </a:prstGeom>
            <a:noFill/>
          </p:spPr>
          <p:txBody>
            <a:bodyPr wrap="none" rtlCol="0">
              <a:spAutoFit/>
            </a:bodyPr>
            <a:lstStyle/>
            <a:p>
              <a:r>
                <a:rPr lang="en-US" dirty="0"/>
                <a:t>“Golden Cross”</a:t>
              </a:r>
            </a:p>
          </p:txBody>
        </p:sp>
      </p:grpSp>
      <p:cxnSp>
        <p:nvCxnSpPr>
          <p:cNvPr id="15" name="Straight Connector 14">
            <a:extLst>
              <a:ext uri="{FF2B5EF4-FFF2-40B4-BE49-F238E27FC236}">
                <a16:creationId xmlns:a16="http://schemas.microsoft.com/office/drawing/2014/main" xmlns="" id="{296AE648-B53B-427F-84B5-22B50A92C667}"/>
              </a:ext>
            </a:extLst>
          </p:cNvPr>
          <p:cNvCxnSpPr/>
          <p:nvPr/>
        </p:nvCxnSpPr>
        <p:spPr>
          <a:xfrm>
            <a:off x="371868" y="1076792"/>
            <a:ext cx="11448265"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64041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What is a Market?</a:t>
            </a:r>
          </a:p>
        </p:txBody>
      </p:sp>
      <p:sp>
        <p:nvSpPr>
          <p:cNvPr id="2" name="Date Placeholder 1"/>
          <p:cNvSpPr>
            <a:spLocks noGrp="1"/>
          </p:cNvSpPr>
          <p:nvPr>
            <p:ph type="dt" sz="half" idx="10"/>
          </p:nvPr>
        </p:nvSpPr>
        <p:spPr/>
        <p:txBody>
          <a:bodyPr/>
          <a:lstStyle/>
          <a:p>
            <a:fld id="{6700A58B-DD98-43D0-B791-721480A02982}" type="datetime1">
              <a:rPr lang="en-US" smtClean="0"/>
              <a:t>8/27/2019</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6" name="Rectangle 5"/>
          <p:cNvSpPr/>
          <p:nvPr/>
        </p:nvSpPr>
        <p:spPr>
          <a:xfrm>
            <a:off x="243840" y="5359587"/>
            <a:ext cx="11704320" cy="55457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A market is one of the many varieties of systems, institutions, procedures, social relations and infrastructures whereby parties engage in exchange. Traditional markets are often regulated, have defined trading norms/rules, and have been in existence for some time.   </a:t>
            </a:r>
          </a:p>
        </p:txBody>
      </p:sp>
      <p:sp>
        <p:nvSpPr>
          <p:cNvPr id="9" name="TextBox 8"/>
          <p:cNvSpPr txBox="1"/>
          <p:nvPr/>
        </p:nvSpPr>
        <p:spPr>
          <a:xfrm>
            <a:off x="777258" y="2046439"/>
            <a:ext cx="3794760" cy="2031325"/>
          </a:xfrm>
          <a:prstGeom prst="rect">
            <a:avLst/>
          </a:prstGeom>
          <a:noFill/>
        </p:spPr>
        <p:txBody>
          <a:bodyPr wrap="none" rtlCol="0">
            <a:spAutoFit/>
          </a:bodyPr>
          <a:lstStyle/>
          <a:p>
            <a:pPr marL="285750" indent="-285750">
              <a:buFont typeface="Arial" panose="020B0604020202020204" pitchFamily="34" charset="0"/>
              <a:buChar char="•"/>
            </a:pPr>
            <a:r>
              <a:rPr lang="en-US" dirty="0"/>
              <a:t>Stock Markets</a:t>
            </a:r>
          </a:p>
          <a:p>
            <a:pPr marL="285750" indent="-285750">
              <a:buFont typeface="Arial" panose="020B0604020202020204" pitchFamily="34" charset="0"/>
              <a:buChar char="•"/>
            </a:pPr>
            <a:r>
              <a:rPr lang="en-US" dirty="0"/>
              <a:t>Bond Markets</a:t>
            </a:r>
          </a:p>
          <a:p>
            <a:pPr marL="285750" indent="-285750">
              <a:buFont typeface="Arial" panose="020B0604020202020204" pitchFamily="34" charset="0"/>
              <a:buChar char="•"/>
            </a:pPr>
            <a:r>
              <a:rPr lang="en-US" dirty="0"/>
              <a:t>Housing/Mortgages</a:t>
            </a:r>
          </a:p>
          <a:p>
            <a:pPr marL="285750" indent="-285750">
              <a:buFont typeface="Arial" panose="020B0604020202020204" pitchFamily="34" charset="0"/>
              <a:buChar char="•"/>
            </a:pPr>
            <a:r>
              <a:rPr lang="en-US" dirty="0"/>
              <a:t>Commodities – gold/silver </a:t>
            </a:r>
            <a:r>
              <a:rPr lang="en-US" dirty="0" err="1"/>
              <a:t>etc</a:t>
            </a:r>
            <a:endParaRPr lang="en-US" dirty="0"/>
          </a:p>
          <a:p>
            <a:pPr marL="285750" indent="-285750">
              <a:buFont typeface="Arial" panose="020B0604020202020204" pitchFamily="34" charset="0"/>
              <a:buChar char="•"/>
            </a:pPr>
            <a:r>
              <a:rPr lang="en-US" dirty="0"/>
              <a:t>Crop Futures – corn/soybean</a:t>
            </a:r>
          </a:p>
          <a:p>
            <a:pPr marL="285750" indent="-285750">
              <a:buFont typeface="Arial" panose="020B0604020202020204" pitchFamily="34" charset="0"/>
              <a:buChar char="•"/>
            </a:pPr>
            <a:r>
              <a:rPr lang="en-US" dirty="0"/>
              <a:t>Consumer Credit</a:t>
            </a:r>
          </a:p>
          <a:p>
            <a:pPr marL="285750" indent="-285750">
              <a:buFont typeface="Arial" panose="020B0604020202020204" pitchFamily="34" charset="0"/>
              <a:buChar char="•"/>
            </a:pPr>
            <a:r>
              <a:rPr lang="en-US" dirty="0"/>
              <a:t>…</a:t>
            </a:r>
          </a:p>
        </p:txBody>
      </p:sp>
      <p:sp>
        <p:nvSpPr>
          <p:cNvPr id="11" name="Rectangle 10"/>
          <p:cNvSpPr/>
          <p:nvPr/>
        </p:nvSpPr>
        <p:spPr>
          <a:xfrm>
            <a:off x="777258" y="1441452"/>
            <a:ext cx="3794760" cy="40005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Traditional Markets</a:t>
            </a:r>
          </a:p>
        </p:txBody>
      </p:sp>
      <p:pic>
        <p:nvPicPr>
          <p:cNvPr id="1026" name="Picture 2" descr="Image result for supply demand curv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55211" y="1302797"/>
            <a:ext cx="3796377" cy="3796377"/>
          </a:xfrm>
          <a:prstGeom prst="rect">
            <a:avLst/>
          </a:prstGeom>
          <a:noFill/>
          <a:extLst>
            <a:ext uri="{909E8E84-426E-40DD-AFC4-6F175D3DCCD1}">
              <a14:hiddenFill xmlns:a14="http://schemas.microsoft.com/office/drawing/2010/main">
                <a:solidFill>
                  <a:srgbClr val="FFFFFF"/>
                </a:solidFill>
              </a14:hiddenFill>
            </a:ext>
          </a:extLst>
        </p:spPr>
      </p:pic>
      <p:sp>
        <p:nvSpPr>
          <p:cNvPr id="10" name="Slide Number Placeholder 4">
            <a:extLst>
              <a:ext uri="{FF2B5EF4-FFF2-40B4-BE49-F238E27FC236}">
                <a16:creationId xmlns:a16="http://schemas.microsoft.com/office/drawing/2014/main" xmlns="" id="{8124E0E3-C58D-4045-9312-D8855EBC837D}"/>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4</a:t>
            </a:fld>
            <a:endParaRPr lang="en-US" dirty="0"/>
          </a:p>
        </p:txBody>
      </p:sp>
    </p:spTree>
    <p:extLst>
      <p:ext uri="{BB962C8B-B14F-4D97-AF65-F5344CB8AC3E}">
        <p14:creationId xmlns:p14="http://schemas.microsoft.com/office/powerpoint/2010/main" val="298533450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927FB73-85DC-4683-AB70-C01B7F3764DE}"/>
              </a:ext>
            </a:extLst>
          </p:cNvPr>
          <p:cNvSpPr>
            <a:spLocks noGrp="1"/>
          </p:cNvSpPr>
          <p:nvPr>
            <p:ph type="title"/>
          </p:nvPr>
        </p:nvSpPr>
        <p:spPr/>
        <p:txBody>
          <a:bodyPr>
            <a:normAutofit fontScale="90000"/>
          </a:bodyPr>
          <a:lstStyle/>
          <a:p>
            <a:r>
              <a:rPr lang="en-US" dirty="0"/>
              <a:t>Now let’s apply death/golden cross to CMG</a:t>
            </a:r>
          </a:p>
        </p:txBody>
      </p:sp>
      <p:sp>
        <p:nvSpPr>
          <p:cNvPr id="3" name="Date Placeholder 2">
            <a:extLst>
              <a:ext uri="{FF2B5EF4-FFF2-40B4-BE49-F238E27FC236}">
                <a16:creationId xmlns:a16="http://schemas.microsoft.com/office/drawing/2014/main" xmlns="" id="{744C21B2-B92D-4349-B18A-F39A2E0FC6A4}"/>
              </a:ext>
            </a:extLst>
          </p:cNvPr>
          <p:cNvSpPr>
            <a:spLocks noGrp="1"/>
          </p:cNvSpPr>
          <p:nvPr>
            <p:ph type="dt" sz="half" idx="10"/>
          </p:nvPr>
        </p:nvSpPr>
        <p:spPr/>
        <p:txBody>
          <a:bodyPr/>
          <a:lstStyle/>
          <a:p>
            <a:fld id="{6700A58B-DD98-43D0-B791-721480A02982}" type="datetime1">
              <a:rPr lang="en-US" smtClean="0"/>
              <a:t>8/27/2019</a:t>
            </a:fld>
            <a:endParaRPr lang="en-US"/>
          </a:p>
        </p:txBody>
      </p:sp>
      <p:sp>
        <p:nvSpPr>
          <p:cNvPr id="4" name="Footer Placeholder 3">
            <a:extLst>
              <a:ext uri="{FF2B5EF4-FFF2-40B4-BE49-F238E27FC236}">
                <a16:creationId xmlns:a16="http://schemas.microsoft.com/office/drawing/2014/main" xmlns="" id="{F471AE61-90AD-4ABD-84D8-DB9A0BCB72EF}"/>
              </a:ext>
            </a:extLst>
          </p:cNvPr>
          <p:cNvSpPr>
            <a:spLocks noGrp="1"/>
          </p:cNvSpPr>
          <p:nvPr>
            <p:ph type="ftr" sz="quarter" idx="11"/>
          </p:nvPr>
        </p:nvSpPr>
        <p:spPr/>
        <p:txBody>
          <a:bodyPr/>
          <a:lstStyle/>
          <a:p>
            <a:r>
              <a:rPr lang="en-US"/>
              <a:t>Kwartler</a:t>
            </a:r>
            <a:endParaRPr lang="en-US" dirty="0"/>
          </a:p>
        </p:txBody>
      </p:sp>
      <p:sp>
        <p:nvSpPr>
          <p:cNvPr id="5" name="Rectangle 4">
            <a:extLst>
              <a:ext uri="{FF2B5EF4-FFF2-40B4-BE49-F238E27FC236}">
                <a16:creationId xmlns:a16="http://schemas.microsoft.com/office/drawing/2014/main" xmlns="" id="{093EEFF5-CF5E-4524-9811-9A88D45EB99D}"/>
              </a:ext>
            </a:extLst>
          </p:cNvPr>
          <p:cNvSpPr/>
          <p:nvPr/>
        </p:nvSpPr>
        <p:spPr>
          <a:xfrm>
            <a:off x="200247" y="5735896"/>
            <a:ext cx="11791506" cy="57139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An investor can “</a:t>
            </a:r>
            <a:r>
              <a:rPr lang="en-US" sz="2000" dirty="0" err="1"/>
              <a:t>backtest</a:t>
            </a:r>
            <a:r>
              <a:rPr lang="en-US" sz="2000" dirty="0"/>
              <a:t>” the strategy to find an acceptable “n” in case 50/200 doesn’t work.  Once the best “n” is found, an investor can look for “crosses” to indicate buy/sell.</a:t>
            </a:r>
          </a:p>
        </p:txBody>
      </p:sp>
      <p:pic>
        <p:nvPicPr>
          <p:cNvPr id="7" name="Picture 6">
            <a:extLst>
              <a:ext uri="{FF2B5EF4-FFF2-40B4-BE49-F238E27FC236}">
                <a16:creationId xmlns:a16="http://schemas.microsoft.com/office/drawing/2014/main" xmlns="" id="{6F2A5E96-65E1-424F-99CB-340FBD9ACE9D}"/>
              </a:ext>
            </a:extLst>
          </p:cNvPr>
          <p:cNvPicPr>
            <a:picLocks noChangeAspect="1"/>
          </p:cNvPicPr>
          <p:nvPr/>
        </p:nvPicPr>
        <p:blipFill>
          <a:blip r:embed="rId2"/>
          <a:stretch>
            <a:fillRect/>
          </a:stretch>
        </p:blipFill>
        <p:spPr>
          <a:xfrm>
            <a:off x="2236033" y="1445498"/>
            <a:ext cx="7719934" cy="3967003"/>
          </a:xfrm>
          <a:prstGeom prst="rect">
            <a:avLst/>
          </a:prstGeom>
        </p:spPr>
      </p:pic>
    </p:spTree>
    <p:extLst>
      <p:ext uri="{BB962C8B-B14F-4D97-AF65-F5344CB8AC3E}">
        <p14:creationId xmlns:p14="http://schemas.microsoft.com/office/powerpoint/2010/main" val="383271168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Open 3_TTR.R</a:t>
            </a:r>
          </a:p>
        </p:txBody>
      </p:sp>
      <p:sp>
        <p:nvSpPr>
          <p:cNvPr id="2" name="Date Placeholder 1"/>
          <p:cNvSpPr>
            <a:spLocks noGrp="1"/>
          </p:cNvSpPr>
          <p:nvPr>
            <p:ph type="dt" sz="half" idx="10"/>
          </p:nvPr>
        </p:nvSpPr>
        <p:spPr/>
        <p:txBody>
          <a:bodyPr/>
          <a:lstStyle/>
          <a:p>
            <a:fld id="{6700A58B-DD98-43D0-B791-721480A02982}" type="datetime1">
              <a:rPr lang="en-US" smtClean="0"/>
              <a:t>8/27/2019</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6" name="TextBox 5"/>
          <p:cNvSpPr txBox="1"/>
          <p:nvPr/>
        </p:nvSpPr>
        <p:spPr>
          <a:xfrm>
            <a:off x="4830242" y="2072021"/>
            <a:ext cx="7227080" cy="2739211"/>
          </a:xfrm>
          <a:prstGeom prst="rect">
            <a:avLst/>
          </a:prstGeom>
          <a:noFill/>
        </p:spPr>
        <p:txBody>
          <a:bodyPr wrap="square" rtlCol="0">
            <a:spAutoFit/>
          </a:bodyPr>
          <a:lstStyle/>
          <a:p>
            <a:r>
              <a:rPr lang="en-US" sz="2800" u="sng" dirty="0"/>
              <a:t>Learning Objective:</a:t>
            </a:r>
          </a:p>
          <a:p>
            <a:pPr marL="285750" indent="-285750">
              <a:buFont typeface="Arial" panose="020B0604020202020204" pitchFamily="34" charset="0"/>
              <a:buChar char="•"/>
            </a:pPr>
            <a:r>
              <a:rPr lang="en-US" dirty="0"/>
              <a:t>Get real stock data</a:t>
            </a:r>
          </a:p>
          <a:p>
            <a:pPr marL="285750" indent="-285750">
              <a:buFont typeface="Arial" panose="020B0604020202020204" pitchFamily="34" charset="0"/>
              <a:buChar char="•"/>
            </a:pPr>
            <a:r>
              <a:rPr lang="en-US" dirty="0"/>
              <a:t>Subset an </a:t>
            </a:r>
            <a:r>
              <a:rPr lang="en-US" dirty="0" err="1"/>
              <a:t>xts</a:t>
            </a:r>
            <a:r>
              <a:rPr lang="en-US" dirty="0"/>
              <a:t> object</a:t>
            </a:r>
          </a:p>
          <a:p>
            <a:pPr marL="285750" indent="-285750">
              <a:buFont typeface="Arial" panose="020B0604020202020204" pitchFamily="34" charset="0"/>
              <a:buChar char="•"/>
            </a:pPr>
            <a:r>
              <a:rPr lang="en-US" dirty="0"/>
              <a:t>Calculate SMA 50 &amp; 200</a:t>
            </a:r>
          </a:p>
          <a:p>
            <a:pPr marL="285750" indent="-285750">
              <a:buFont typeface="Arial" panose="020B0604020202020204" pitchFamily="34" charset="0"/>
              <a:buChar char="•"/>
            </a:pPr>
            <a:r>
              <a:rPr lang="en-US" dirty="0"/>
              <a:t>Create a trading indicator (rule)</a:t>
            </a:r>
          </a:p>
          <a:p>
            <a:pPr marL="285750" indent="-285750">
              <a:buFont typeface="Arial" panose="020B0604020202020204" pitchFamily="34" charset="0"/>
              <a:buChar char="•"/>
            </a:pPr>
            <a:r>
              <a:rPr lang="en-US" dirty="0"/>
              <a:t>Lag the Rule</a:t>
            </a:r>
          </a:p>
          <a:p>
            <a:pPr marL="285750" indent="-285750">
              <a:buFont typeface="Arial" panose="020B0604020202020204" pitchFamily="34" charset="0"/>
              <a:buChar char="•"/>
            </a:pPr>
            <a:r>
              <a:rPr lang="en-US" dirty="0"/>
              <a:t>Back-test the lagged rule to see cumulative returns</a:t>
            </a:r>
          </a:p>
          <a:p>
            <a:pPr marL="285750" indent="-285750">
              <a:buFont typeface="Arial" panose="020B0604020202020204" pitchFamily="34" charset="0"/>
              <a:buChar char="•"/>
            </a:pPr>
            <a:r>
              <a:rPr lang="en-US" dirty="0"/>
              <a:t>Switch a single character in the rule &amp; back-test again to see the impact like Knight Capital</a:t>
            </a:r>
          </a:p>
        </p:txBody>
      </p:sp>
      <p:sp>
        <p:nvSpPr>
          <p:cNvPr id="7" name="Slide Number Placeholder 4">
            <a:extLst>
              <a:ext uri="{FF2B5EF4-FFF2-40B4-BE49-F238E27FC236}">
                <a16:creationId xmlns:a16="http://schemas.microsoft.com/office/drawing/2014/main" xmlns="" id="{F25E41BD-D461-41C0-9EEC-89A5021DA274}"/>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41</a:t>
            </a:fld>
            <a:endParaRPr lang="en-US" dirty="0"/>
          </a:p>
        </p:txBody>
      </p:sp>
      <p:pic>
        <p:nvPicPr>
          <p:cNvPr id="8" name="Picture 7" descr="Image result for chipotle meme">
            <a:extLst>
              <a:ext uri="{FF2B5EF4-FFF2-40B4-BE49-F238E27FC236}">
                <a16:creationId xmlns:a16="http://schemas.microsoft.com/office/drawing/2014/main" xmlns="" id="{17A93497-A14C-407D-BD2B-1980D25170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9214" y="1729818"/>
            <a:ext cx="3598970" cy="3757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784565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SMA as an Indicator for CMG</a:t>
            </a:r>
          </a:p>
        </p:txBody>
      </p:sp>
      <p:sp>
        <p:nvSpPr>
          <p:cNvPr id="2" name="Date Placeholder 1"/>
          <p:cNvSpPr>
            <a:spLocks noGrp="1"/>
          </p:cNvSpPr>
          <p:nvPr>
            <p:ph type="dt" sz="half" idx="10"/>
          </p:nvPr>
        </p:nvSpPr>
        <p:spPr/>
        <p:txBody>
          <a:bodyPr/>
          <a:lstStyle/>
          <a:p>
            <a:fld id="{6700A58B-DD98-43D0-B791-721480A02982}" type="datetime1">
              <a:rPr lang="en-US" smtClean="0"/>
              <a:t>8/27/2019</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7" name="Right Brace 6"/>
          <p:cNvSpPr/>
          <p:nvPr/>
        </p:nvSpPr>
        <p:spPr>
          <a:xfrm>
            <a:off x="7743826" y="1357312"/>
            <a:ext cx="614363" cy="1885950"/>
          </a:xfrm>
          <a:prstGeom prst="rightBrace">
            <a:avLst/>
          </a:prstGeom>
          <a:ln w="28575">
            <a:solidFill>
              <a:schemeClr val="accent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Right Brace 7"/>
          <p:cNvSpPr/>
          <p:nvPr/>
        </p:nvSpPr>
        <p:spPr>
          <a:xfrm>
            <a:off x="7729538" y="3447834"/>
            <a:ext cx="614363" cy="404813"/>
          </a:xfrm>
          <a:prstGeom prst="rightBrace">
            <a:avLst/>
          </a:prstGeom>
          <a:ln w="28575">
            <a:solidFill>
              <a:schemeClr val="accent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Right Brace 8"/>
          <p:cNvSpPr/>
          <p:nvPr/>
        </p:nvSpPr>
        <p:spPr>
          <a:xfrm>
            <a:off x="7729538" y="4151794"/>
            <a:ext cx="614363" cy="709612"/>
          </a:xfrm>
          <a:prstGeom prst="rightBrace">
            <a:avLst/>
          </a:prstGeom>
          <a:ln w="28575">
            <a:solidFill>
              <a:schemeClr val="accent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TextBox 9"/>
          <p:cNvSpPr txBox="1"/>
          <p:nvPr/>
        </p:nvSpPr>
        <p:spPr>
          <a:xfrm>
            <a:off x="8546308" y="2074397"/>
            <a:ext cx="1928812" cy="523220"/>
          </a:xfrm>
          <a:prstGeom prst="rect">
            <a:avLst/>
          </a:prstGeom>
          <a:noFill/>
        </p:spPr>
        <p:txBody>
          <a:bodyPr wrap="square" rtlCol="0">
            <a:spAutoFit/>
          </a:bodyPr>
          <a:lstStyle/>
          <a:p>
            <a:r>
              <a:rPr lang="en-US" sz="1400" dirty="0"/>
              <a:t>Total Cumulative Return using the rule.</a:t>
            </a:r>
          </a:p>
        </p:txBody>
      </p:sp>
      <p:sp>
        <p:nvSpPr>
          <p:cNvPr id="11" name="TextBox 10"/>
          <p:cNvSpPr txBox="1"/>
          <p:nvPr/>
        </p:nvSpPr>
        <p:spPr>
          <a:xfrm>
            <a:off x="8434730" y="3300539"/>
            <a:ext cx="2420034" cy="646331"/>
          </a:xfrm>
          <a:prstGeom prst="rect">
            <a:avLst/>
          </a:prstGeom>
          <a:noFill/>
        </p:spPr>
        <p:txBody>
          <a:bodyPr wrap="square" rtlCol="0">
            <a:spAutoFit/>
          </a:bodyPr>
          <a:lstStyle/>
          <a:p>
            <a:r>
              <a:rPr lang="en-US" sz="1200" dirty="0"/>
              <a:t>Day to Day Return</a:t>
            </a:r>
          </a:p>
          <a:p>
            <a:r>
              <a:rPr lang="en-US" sz="1200" dirty="0"/>
              <a:t>Important if rule is sub one day periodicity.</a:t>
            </a:r>
          </a:p>
        </p:txBody>
      </p:sp>
      <p:sp>
        <p:nvSpPr>
          <p:cNvPr id="12" name="TextBox 11"/>
          <p:cNvSpPr txBox="1"/>
          <p:nvPr/>
        </p:nvSpPr>
        <p:spPr>
          <a:xfrm>
            <a:off x="8401392" y="4318825"/>
            <a:ext cx="2266608" cy="461665"/>
          </a:xfrm>
          <a:prstGeom prst="rect">
            <a:avLst/>
          </a:prstGeom>
          <a:noFill/>
        </p:spPr>
        <p:txBody>
          <a:bodyPr wrap="square" rtlCol="0">
            <a:spAutoFit/>
          </a:bodyPr>
          <a:lstStyle/>
          <a:p>
            <a:r>
              <a:rPr lang="en-US" sz="1200" dirty="0"/>
              <a:t>Peak to trough % change, used to understand volatility.</a:t>
            </a:r>
          </a:p>
        </p:txBody>
      </p:sp>
      <p:sp>
        <p:nvSpPr>
          <p:cNvPr id="14" name="Slide Number Placeholder 4">
            <a:extLst>
              <a:ext uri="{FF2B5EF4-FFF2-40B4-BE49-F238E27FC236}">
                <a16:creationId xmlns:a16="http://schemas.microsoft.com/office/drawing/2014/main" xmlns="" id="{5A0CEC08-4488-4841-9FF8-00DA7C831C23}"/>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42</a:t>
            </a:fld>
            <a:endParaRPr lang="en-US" dirty="0"/>
          </a:p>
        </p:txBody>
      </p:sp>
      <p:pic>
        <p:nvPicPr>
          <p:cNvPr id="17" name="Picture 16">
            <a:extLst>
              <a:ext uri="{FF2B5EF4-FFF2-40B4-BE49-F238E27FC236}">
                <a16:creationId xmlns:a16="http://schemas.microsoft.com/office/drawing/2014/main" xmlns="" id="{7DEFD573-152F-4ADA-929D-D502BBF3D3BE}"/>
              </a:ext>
            </a:extLst>
          </p:cNvPr>
          <p:cNvPicPr>
            <a:picLocks noChangeAspect="1"/>
          </p:cNvPicPr>
          <p:nvPr/>
        </p:nvPicPr>
        <p:blipFill>
          <a:blip r:embed="rId2"/>
          <a:stretch>
            <a:fillRect/>
          </a:stretch>
        </p:blipFill>
        <p:spPr>
          <a:xfrm>
            <a:off x="2457776" y="1229390"/>
            <a:ext cx="5083643" cy="3857015"/>
          </a:xfrm>
          <a:prstGeom prst="rect">
            <a:avLst/>
          </a:prstGeom>
        </p:spPr>
      </p:pic>
      <p:sp>
        <p:nvSpPr>
          <p:cNvPr id="18" name="Rectangle 17">
            <a:extLst>
              <a:ext uri="{FF2B5EF4-FFF2-40B4-BE49-F238E27FC236}">
                <a16:creationId xmlns:a16="http://schemas.microsoft.com/office/drawing/2014/main" xmlns="" id="{8E571BB5-3C97-4EEC-86D9-D2BC82DF1564}"/>
              </a:ext>
            </a:extLst>
          </p:cNvPr>
          <p:cNvSpPr/>
          <p:nvPr/>
        </p:nvSpPr>
        <p:spPr>
          <a:xfrm>
            <a:off x="200247" y="5735896"/>
            <a:ext cx="11791506" cy="57139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Small mistakes can lead to big consequences…ask Knight Capital employees.</a:t>
            </a:r>
          </a:p>
        </p:txBody>
      </p:sp>
    </p:spTree>
    <p:extLst>
      <p:ext uri="{BB962C8B-B14F-4D97-AF65-F5344CB8AC3E}">
        <p14:creationId xmlns:p14="http://schemas.microsoft.com/office/powerpoint/2010/main" val="408684956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Agenda</a:t>
            </a:r>
          </a:p>
        </p:txBody>
      </p:sp>
      <p:graphicFrame>
        <p:nvGraphicFramePr>
          <p:cNvPr id="4" name="Content Placeholder 3"/>
          <p:cNvGraphicFramePr>
            <a:graphicFrameLocks noGrp="1"/>
          </p:cNvGraphicFramePr>
          <p:nvPr>
            <p:ph idx="1"/>
            <p:extLst/>
          </p:nvPr>
        </p:nvGraphicFramePr>
        <p:xfrm>
          <a:off x="2138364" y="1111250"/>
          <a:ext cx="7915275" cy="4754880"/>
        </p:xfrm>
        <a:graphic>
          <a:graphicData uri="http://schemas.openxmlformats.org/drawingml/2006/table">
            <a:tbl>
              <a:tblPr firstRow="1" bandRow="1">
                <a:tableStyleId>{F5AB1C69-6EDB-4FF4-983F-18BD219EF322}</a:tableStyleId>
              </a:tblPr>
              <a:tblGrid>
                <a:gridCol w="1242805">
                  <a:extLst>
                    <a:ext uri="{9D8B030D-6E8A-4147-A177-3AD203B41FA5}">
                      <a16:colId xmlns:a16="http://schemas.microsoft.com/office/drawing/2014/main" xmlns="" val="20000"/>
                    </a:ext>
                  </a:extLst>
                </a:gridCol>
                <a:gridCol w="861296">
                  <a:extLst>
                    <a:ext uri="{9D8B030D-6E8A-4147-A177-3AD203B41FA5}">
                      <a16:colId xmlns:a16="http://schemas.microsoft.com/office/drawing/2014/main" xmlns="" val="20001"/>
                    </a:ext>
                  </a:extLst>
                </a:gridCol>
                <a:gridCol w="5811174">
                  <a:extLst>
                    <a:ext uri="{9D8B030D-6E8A-4147-A177-3AD203B41FA5}">
                      <a16:colId xmlns:a16="http://schemas.microsoft.com/office/drawing/2014/main" xmlns="" val="20002"/>
                    </a:ext>
                  </a:extLst>
                </a:gridCol>
              </a:tblGrid>
              <a:tr h="370840">
                <a:tc>
                  <a:txBody>
                    <a:bodyPr/>
                    <a:lstStyle/>
                    <a:p>
                      <a:pPr algn="ctr"/>
                      <a:r>
                        <a:rPr lang="en-US" sz="2000" b="0" strike="noStrike" dirty="0">
                          <a:solidFill>
                            <a:schemeClr val="bg1"/>
                          </a:solidFill>
                        </a:rPr>
                        <a:t>Start</a:t>
                      </a:r>
                    </a:p>
                  </a:txBody>
                  <a:tcPr/>
                </a:tc>
                <a:tc>
                  <a:txBody>
                    <a:bodyPr/>
                    <a:lstStyle/>
                    <a:p>
                      <a:pPr algn="ctr"/>
                      <a:r>
                        <a:rPr lang="en-US" sz="2000" b="0" strike="noStrike" dirty="0">
                          <a:solidFill>
                            <a:schemeClr val="bg1"/>
                          </a:solidFill>
                        </a:rPr>
                        <a:t>End</a:t>
                      </a:r>
                    </a:p>
                  </a:txBody>
                  <a:tcPr/>
                </a:tc>
                <a:tc>
                  <a:txBody>
                    <a:bodyPr/>
                    <a:lstStyle/>
                    <a:p>
                      <a:r>
                        <a:rPr lang="en-US" sz="2000" b="0" strike="noStrike" dirty="0">
                          <a:solidFill>
                            <a:schemeClr val="bg1"/>
                          </a:solidFill>
                        </a:rPr>
                        <a:t>Item</a:t>
                      </a:r>
                    </a:p>
                  </a:txBody>
                  <a:tcPr/>
                </a:tc>
                <a:extLst>
                  <a:ext uri="{0D108BD9-81ED-4DB2-BD59-A6C34878D82A}">
                    <a16:rowId xmlns:a16="http://schemas.microsoft.com/office/drawing/2014/main" xmlns="" val="10000"/>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r>
                        <a:rPr lang="en-US" sz="2000" b="0" strike="noStrike" dirty="0">
                          <a:solidFill>
                            <a:schemeClr val="tx1"/>
                          </a:solidFill>
                        </a:rPr>
                        <a:t>Securities</a:t>
                      </a:r>
                      <a:r>
                        <a:rPr lang="en-US" sz="2000" b="0" strike="noStrike" baseline="0" dirty="0">
                          <a:solidFill>
                            <a:schemeClr val="tx1"/>
                          </a:solidFill>
                        </a:rPr>
                        <a:t> Summary</a:t>
                      </a:r>
                      <a:endParaRPr lang="en-US" sz="2000" b="0" strike="noStrike" dirty="0">
                        <a:solidFill>
                          <a:schemeClr val="tx1"/>
                        </a:solidFill>
                      </a:endParaRPr>
                    </a:p>
                  </a:txBody>
                  <a:tcPr/>
                </a:tc>
                <a:extLst>
                  <a:ext uri="{0D108BD9-81ED-4DB2-BD59-A6C34878D82A}">
                    <a16:rowId xmlns:a16="http://schemas.microsoft.com/office/drawing/2014/main" xmlns="" val="10003"/>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r>
                        <a:rPr lang="en-US" sz="2000" b="0" strike="noStrike" dirty="0">
                          <a:solidFill>
                            <a:schemeClr val="tx1"/>
                          </a:solidFill>
                        </a:rPr>
                        <a:t>Securities Technical Trading Indicator- SMA</a:t>
                      </a:r>
                    </a:p>
                  </a:txBody>
                  <a:tcPr/>
                </a:tc>
                <a:extLst>
                  <a:ext uri="{0D108BD9-81ED-4DB2-BD59-A6C34878D82A}">
                    <a16:rowId xmlns:a16="http://schemas.microsoft.com/office/drawing/2014/main" xmlns="" val="10001"/>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r>
                        <a:rPr lang="en-US" sz="2000" b="0" strike="noStrike" dirty="0">
                          <a:solidFill>
                            <a:schemeClr val="tx1"/>
                          </a:solidFill>
                        </a:rPr>
                        <a:t>Securities Technical Trading Indicator- MACD</a:t>
                      </a:r>
                    </a:p>
                  </a:txBody>
                  <a:tcPr/>
                </a:tc>
                <a:extLst>
                  <a:ext uri="{0D108BD9-81ED-4DB2-BD59-A6C34878D82A}">
                    <a16:rowId xmlns:a16="http://schemas.microsoft.com/office/drawing/2014/main" xmlns="" val="10004"/>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r>
                        <a:rPr lang="en-US" sz="2000" b="0" strike="noStrike" dirty="0">
                          <a:solidFill>
                            <a:schemeClr val="tx1"/>
                          </a:solidFill>
                        </a:rPr>
                        <a:t>Securities Technical Trading Indicator- RSI</a:t>
                      </a:r>
                    </a:p>
                  </a:txBody>
                  <a:tcPr/>
                </a:tc>
                <a:extLst>
                  <a:ext uri="{0D108BD9-81ED-4DB2-BD59-A6C34878D82A}">
                    <a16:rowId xmlns:a16="http://schemas.microsoft.com/office/drawing/2014/main" xmlns="" val="10002"/>
                  </a:ext>
                </a:extLst>
              </a:tr>
              <a:tr h="370840">
                <a:tc gridSpan="2">
                  <a:txBody>
                    <a:bodyPr/>
                    <a:lstStyle/>
                    <a:p>
                      <a:pPr algn="ctr"/>
                      <a:endParaRPr lang="en-US" sz="2000" b="0" strike="noStrike" dirty="0">
                        <a:solidFill>
                          <a:schemeClr val="tx1"/>
                        </a:solidFill>
                      </a:endParaRPr>
                    </a:p>
                  </a:txBody>
                  <a:tcPr/>
                </a:tc>
                <a:tc hMerge="1">
                  <a:txBody>
                    <a:bodyPr/>
                    <a:lstStyle/>
                    <a:p>
                      <a:endParaRPr lang="en-US"/>
                    </a:p>
                  </a:txBody>
                  <a:tcPr/>
                </a:tc>
                <a:tc>
                  <a:txBody>
                    <a:bodyPr/>
                    <a:lstStyle/>
                    <a:p>
                      <a:r>
                        <a:rPr lang="en-US" sz="2000" b="0" strike="noStrike" dirty="0">
                          <a:solidFill>
                            <a:schemeClr val="tx1"/>
                          </a:solidFill>
                        </a:rPr>
                        <a:t>Financial Risk Modeling</a:t>
                      </a:r>
                    </a:p>
                  </a:txBody>
                  <a:tcPr/>
                </a:tc>
                <a:extLst>
                  <a:ext uri="{0D108BD9-81ED-4DB2-BD59-A6C34878D82A}">
                    <a16:rowId xmlns:a16="http://schemas.microsoft.com/office/drawing/2014/main" xmlns="" val="10005"/>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r>
                        <a:rPr lang="en-US" sz="2000" b="0" strike="noStrike" dirty="0">
                          <a:solidFill>
                            <a:schemeClr val="tx1"/>
                          </a:solidFill>
                        </a:rPr>
                        <a:t>Non-Traditional Markets</a:t>
                      </a:r>
                    </a:p>
                  </a:txBody>
                  <a:tcPr/>
                </a:tc>
                <a:extLst>
                  <a:ext uri="{0D108BD9-81ED-4DB2-BD59-A6C34878D82A}">
                    <a16:rowId xmlns:a16="http://schemas.microsoft.com/office/drawing/2014/main" xmlns="" val="3853070941"/>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endParaRPr lang="en-US" sz="2000" b="0" strike="noStrike" dirty="0">
                        <a:solidFill>
                          <a:schemeClr val="tx1"/>
                        </a:solidFill>
                      </a:endParaRPr>
                    </a:p>
                  </a:txBody>
                  <a:tcPr/>
                </a:tc>
                <a:extLst>
                  <a:ext uri="{0D108BD9-81ED-4DB2-BD59-A6C34878D82A}">
                    <a16:rowId xmlns:a16="http://schemas.microsoft.com/office/drawing/2014/main" xmlns="" val="3086568558"/>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endParaRPr lang="en-US"/>
                    </a:p>
                  </a:txBody>
                  <a:tcPr/>
                </a:tc>
                <a:extLst>
                  <a:ext uri="{0D108BD9-81ED-4DB2-BD59-A6C34878D82A}">
                    <a16:rowId xmlns:a16="http://schemas.microsoft.com/office/drawing/2014/main" xmlns="" val="1739476882"/>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endParaRPr lang="en-US" dirty="0"/>
                    </a:p>
                  </a:txBody>
                  <a:tcPr/>
                </a:tc>
                <a:extLst>
                  <a:ext uri="{0D108BD9-81ED-4DB2-BD59-A6C34878D82A}">
                    <a16:rowId xmlns:a16="http://schemas.microsoft.com/office/drawing/2014/main" xmlns="" val="4176223156"/>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endParaRPr lang="en-US" sz="2000" b="0" strike="noStrike" dirty="0">
                        <a:solidFill>
                          <a:schemeClr val="tx1"/>
                        </a:solidFill>
                      </a:endParaRPr>
                    </a:p>
                  </a:txBody>
                  <a:tcPr/>
                </a:tc>
                <a:extLst>
                  <a:ext uri="{0D108BD9-81ED-4DB2-BD59-A6C34878D82A}">
                    <a16:rowId xmlns:a16="http://schemas.microsoft.com/office/drawing/2014/main" xmlns="" val="375788903"/>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endParaRPr lang="en-US" sz="2000" b="0" strike="noStrike" dirty="0">
                        <a:solidFill>
                          <a:schemeClr val="tx1"/>
                        </a:solidFill>
                      </a:endParaRPr>
                    </a:p>
                  </a:txBody>
                  <a:tcPr/>
                </a:tc>
                <a:extLst>
                  <a:ext uri="{0D108BD9-81ED-4DB2-BD59-A6C34878D82A}">
                    <a16:rowId xmlns:a16="http://schemas.microsoft.com/office/drawing/2014/main" xmlns="" val="1479263652"/>
                  </a:ext>
                </a:extLst>
              </a:tr>
            </a:tbl>
          </a:graphicData>
        </a:graphic>
      </p:graphicFrame>
      <p:sp>
        <p:nvSpPr>
          <p:cNvPr id="5" name="Date Placeholder 4"/>
          <p:cNvSpPr>
            <a:spLocks noGrp="1"/>
          </p:cNvSpPr>
          <p:nvPr>
            <p:ph type="dt" sz="half" idx="10"/>
          </p:nvPr>
        </p:nvSpPr>
        <p:spPr/>
        <p:txBody>
          <a:bodyPr/>
          <a:lstStyle/>
          <a:p>
            <a:fld id="{9B19E99B-5349-415A-8E56-8E989211A366}" type="datetime1">
              <a:rPr lang="en-US" smtClean="0"/>
              <a:t>8/27/2019</a:t>
            </a:fld>
            <a:endParaRPr lang="en-US"/>
          </a:p>
        </p:txBody>
      </p:sp>
      <p:sp>
        <p:nvSpPr>
          <p:cNvPr id="6" name="Footer Placeholder 5"/>
          <p:cNvSpPr>
            <a:spLocks noGrp="1"/>
          </p:cNvSpPr>
          <p:nvPr>
            <p:ph type="ftr" sz="quarter" idx="11"/>
          </p:nvPr>
        </p:nvSpPr>
        <p:spPr/>
        <p:txBody>
          <a:bodyPr/>
          <a:lstStyle/>
          <a:p>
            <a:r>
              <a:rPr lang="en-US" dirty="0"/>
              <a:t>Kwartler</a:t>
            </a:r>
          </a:p>
        </p:txBody>
      </p:sp>
      <p:sp>
        <p:nvSpPr>
          <p:cNvPr id="7" name="Slide Number Placeholder 6"/>
          <p:cNvSpPr>
            <a:spLocks noGrp="1"/>
          </p:cNvSpPr>
          <p:nvPr>
            <p:ph type="sldNum" sz="quarter" idx="4"/>
          </p:nvPr>
        </p:nvSpPr>
        <p:spPr>
          <a:xfrm>
            <a:off x="8610600" y="6356350"/>
            <a:ext cx="1996996" cy="365125"/>
          </a:xfrm>
        </p:spPr>
        <p:txBody>
          <a:bodyPr/>
          <a:lstStyle/>
          <a:p>
            <a:fld id="{37290FF7-652B-4475-AEAB-8B1A5D23AE09}" type="slidenum">
              <a:rPr lang="en-US" smtClean="0"/>
              <a:t>43</a:t>
            </a:fld>
            <a:endParaRPr lang="en-US"/>
          </a:p>
        </p:txBody>
      </p:sp>
    </p:spTree>
    <p:extLst>
      <p:ext uri="{BB962C8B-B14F-4D97-AF65-F5344CB8AC3E}">
        <p14:creationId xmlns:p14="http://schemas.microsoft.com/office/powerpoint/2010/main" val="21077584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F7EC854-EEC7-4587-BBE7-3B5A246047E8}"/>
              </a:ext>
            </a:extLst>
          </p:cNvPr>
          <p:cNvSpPr>
            <a:spLocks noGrp="1"/>
          </p:cNvSpPr>
          <p:nvPr>
            <p:ph type="title"/>
          </p:nvPr>
        </p:nvSpPr>
        <p:spPr/>
        <p:txBody>
          <a:bodyPr>
            <a:normAutofit fontScale="90000"/>
          </a:bodyPr>
          <a:lstStyle/>
          <a:p>
            <a:r>
              <a:rPr lang="en-US" dirty="0"/>
              <a:t>Moving Average Convergence Divergence</a:t>
            </a:r>
          </a:p>
        </p:txBody>
      </p:sp>
      <p:sp>
        <p:nvSpPr>
          <p:cNvPr id="3" name="Date Placeholder 2">
            <a:extLst>
              <a:ext uri="{FF2B5EF4-FFF2-40B4-BE49-F238E27FC236}">
                <a16:creationId xmlns:a16="http://schemas.microsoft.com/office/drawing/2014/main" xmlns="" id="{B2DD630E-DF67-4EA8-A73A-025083DD4BF2}"/>
              </a:ext>
            </a:extLst>
          </p:cNvPr>
          <p:cNvSpPr>
            <a:spLocks noGrp="1"/>
          </p:cNvSpPr>
          <p:nvPr>
            <p:ph type="dt" sz="half" idx="10"/>
          </p:nvPr>
        </p:nvSpPr>
        <p:spPr/>
        <p:txBody>
          <a:bodyPr/>
          <a:lstStyle/>
          <a:p>
            <a:fld id="{6700A58B-DD98-43D0-B791-721480A02982}" type="datetime1">
              <a:rPr lang="en-US" smtClean="0"/>
              <a:t>8/27/2019</a:t>
            </a:fld>
            <a:endParaRPr lang="en-US"/>
          </a:p>
        </p:txBody>
      </p:sp>
      <p:sp>
        <p:nvSpPr>
          <p:cNvPr id="4" name="Footer Placeholder 3">
            <a:extLst>
              <a:ext uri="{FF2B5EF4-FFF2-40B4-BE49-F238E27FC236}">
                <a16:creationId xmlns:a16="http://schemas.microsoft.com/office/drawing/2014/main" xmlns="" id="{C6B2F72C-1B6C-44D8-A3B5-6219E6E7AC79}"/>
              </a:ext>
            </a:extLst>
          </p:cNvPr>
          <p:cNvSpPr>
            <a:spLocks noGrp="1"/>
          </p:cNvSpPr>
          <p:nvPr>
            <p:ph type="ftr" sz="quarter" idx="11"/>
          </p:nvPr>
        </p:nvSpPr>
        <p:spPr/>
        <p:txBody>
          <a:bodyPr/>
          <a:lstStyle/>
          <a:p>
            <a:r>
              <a:rPr lang="en-US"/>
              <a:t>Kwartler</a:t>
            </a:r>
            <a:endParaRPr lang="en-US" dirty="0"/>
          </a:p>
        </p:txBody>
      </p:sp>
      <p:sp>
        <p:nvSpPr>
          <p:cNvPr id="5" name="TextBox 4">
            <a:extLst>
              <a:ext uri="{FF2B5EF4-FFF2-40B4-BE49-F238E27FC236}">
                <a16:creationId xmlns:a16="http://schemas.microsoft.com/office/drawing/2014/main" xmlns="" id="{48CD98B2-86C5-4424-9E0D-5C53BDDABF1C}"/>
              </a:ext>
            </a:extLst>
          </p:cNvPr>
          <p:cNvSpPr txBox="1"/>
          <p:nvPr/>
        </p:nvSpPr>
        <p:spPr>
          <a:xfrm>
            <a:off x="1992262" y="3105835"/>
            <a:ext cx="8207477" cy="646331"/>
          </a:xfrm>
          <a:prstGeom prst="rect">
            <a:avLst/>
          </a:prstGeom>
          <a:solidFill>
            <a:schemeClr val="accent6"/>
          </a:solidFill>
        </p:spPr>
        <p:txBody>
          <a:bodyPr wrap="square" rtlCol="0">
            <a:spAutoFit/>
          </a:bodyPr>
          <a:lstStyle/>
          <a:p>
            <a:r>
              <a:rPr lang="en-US" dirty="0">
                <a:solidFill>
                  <a:schemeClr val="bg1"/>
                </a:solidFill>
              </a:rPr>
              <a:t>By measuring </a:t>
            </a:r>
            <a:r>
              <a:rPr lang="en-US" i="1" u="sng" dirty="0">
                <a:solidFill>
                  <a:schemeClr val="bg1"/>
                </a:solidFill>
              </a:rPr>
              <a:t>the moving average of two moving averages with different time frames</a:t>
            </a:r>
            <a:r>
              <a:rPr lang="en-US" dirty="0">
                <a:solidFill>
                  <a:schemeClr val="bg1"/>
                </a:solidFill>
              </a:rPr>
              <a:t>, an investor hopes to capture when momentum is building or receding.  </a:t>
            </a:r>
          </a:p>
        </p:txBody>
      </p:sp>
    </p:spTree>
    <p:extLst>
      <p:ext uri="{BB962C8B-B14F-4D97-AF65-F5344CB8AC3E}">
        <p14:creationId xmlns:p14="http://schemas.microsoft.com/office/powerpoint/2010/main" val="78065142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Moving Average Convergence Divergence</a:t>
            </a:r>
          </a:p>
        </p:txBody>
      </p:sp>
      <p:sp>
        <p:nvSpPr>
          <p:cNvPr id="2" name="Date Placeholder 1"/>
          <p:cNvSpPr>
            <a:spLocks noGrp="1"/>
          </p:cNvSpPr>
          <p:nvPr>
            <p:ph type="dt" sz="half" idx="10"/>
          </p:nvPr>
        </p:nvSpPr>
        <p:spPr/>
        <p:txBody>
          <a:bodyPr/>
          <a:lstStyle/>
          <a:p>
            <a:fld id="{6700A58B-DD98-43D0-B791-721480A02982}" type="datetime1">
              <a:rPr lang="en-US" smtClean="0"/>
              <a:t>8/27/2019</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7" name="TextBox 6"/>
          <p:cNvSpPr txBox="1"/>
          <p:nvPr/>
        </p:nvSpPr>
        <p:spPr>
          <a:xfrm>
            <a:off x="1697983" y="3890348"/>
            <a:ext cx="8736302" cy="1200329"/>
          </a:xfrm>
          <a:prstGeom prst="rect">
            <a:avLst/>
          </a:prstGeom>
          <a:noFill/>
        </p:spPr>
        <p:txBody>
          <a:bodyPr wrap="none" rtlCol="0">
            <a:spAutoFit/>
          </a:bodyPr>
          <a:lstStyle/>
          <a:p>
            <a:pPr marL="514350" indent="-514350">
              <a:buAutoNum type="arabicPeriod"/>
            </a:pPr>
            <a:r>
              <a:rPr lang="en-US" sz="2400" b="1" dirty="0"/>
              <a:t>Calculate the 12 (</a:t>
            </a:r>
            <a:r>
              <a:rPr lang="en-US" sz="2400" b="1" dirty="0" err="1"/>
              <a:t>nFast</a:t>
            </a:r>
            <a:r>
              <a:rPr lang="en-US" sz="2400" b="1" dirty="0"/>
              <a:t>) day &amp; 26 (</a:t>
            </a:r>
            <a:r>
              <a:rPr lang="en-US" sz="2400" b="1" dirty="0" err="1"/>
              <a:t>nSlow</a:t>
            </a:r>
            <a:r>
              <a:rPr lang="en-US" sz="2400" b="1" dirty="0"/>
              <a:t>) day moving averages.</a:t>
            </a:r>
          </a:p>
          <a:p>
            <a:pPr marL="514350" indent="-514350">
              <a:buAutoNum type="arabicPeriod"/>
            </a:pPr>
            <a:r>
              <a:rPr lang="en-US" sz="2400" b="1" dirty="0"/>
              <a:t>Calculate the difference between averages from #1 </a:t>
            </a:r>
          </a:p>
          <a:p>
            <a:pPr marL="514350" indent="-514350">
              <a:buAutoNum type="arabicPeriod"/>
            </a:pPr>
            <a:r>
              <a:rPr lang="en-US" sz="2400" b="1" dirty="0"/>
              <a:t>Calculate the 9 day Moving </a:t>
            </a:r>
            <a:r>
              <a:rPr lang="en-US" sz="2400" b="1" dirty="0" err="1"/>
              <a:t>Avg</a:t>
            </a:r>
            <a:r>
              <a:rPr lang="en-US" sz="2400" b="1" dirty="0"/>
              <a:t> (</a:t>
            </a:r>
            <a:r>
              <a:rPr lang="en-US" sz="2400" b="1" dirty="0" err="1"/>
              <a:t>nSig</a:t>
            </a:r>
            <a:r>
              <a:rPr lang="en-US" sz="2400" b="1" dirty="0"/>
              <a:t>) of #2 </a:t>
            </a:r>
          </a:p>
        </p:txBody>
      </p:sp>
      <p:sp>
        <p:nvSpPr>
          <p:cNvPr id="9" name="TextBox 8"/>
          <p:cNvSpPr txBox="1"/>
          <p:nvPr/>
        </p:nvSpPr>
        <p:spPr>
          <a:xfrm>
            <a:off x="2201043" y="2154213"/>
            <a:ext cx="7424084" cy="1200329"/>
          </a:xfrm>
          <a:prstGeom prst="rect">
            <a:avLst/>
          </a:prstGeom>
          <a:noFill/>
        </p:spPr>
        <p:txBody>
          <a:bodyPr wrap="none" rtlCol="0">
            <a:spAutoFit/>
          </a:bodyPr>
          <a:lstStyle/>
          <a:p>
            <a:r>
              <a:rPr lang="en-US" dirty="0"/>
              <a:t>Instead of SMA’s “n”:</a:t>
            </a:r>
          </a:p>
          <a:p>
            <a:pPr marL="285750" indent="-285750">
              <a:buFont typeface="Arial" panose="020B0604020202020204" pitchFamily="34" charset="0"/>
              <a:buChar char="•"/>
            </a:pPr>
            <a:r>
              <a:rPr lang="en-US" dirty="0" err="1"/>
              <a:t>nFast</a:t>
            </a:r>
            <a:r>
              <a:rPr lang="en-US" dirty="0"/>
              <a:t>(12) – the smaller window to measure (12 periods)</a:t>
            </a:r>
          </a:p>
          <a:p>
            <a:pPr marL="285750" indent="-285750">
              <a:buFont typeface="Arial" panose="020B0604020202020204" pitchFamily="34" charset="0"/>
              <a:buChar char="•"/>
            </a:pPr>
            <a:r>
              <a:rPr lang="en-US" dirty="0" err="1"/>
              <a:t>nSlow</a:t>
            </a:r>
            <a:r>
              <a:rPr lang="en-US" dirty="0"/>
              <a:t>(26)- the longer window to measure (26 periods)</a:t>
            </a:r>
          </a:p>
          <a:p>
            <a:pPr marL="285750" indent="-285750">
              <a:buFont typeface="Arial" panose="020B0604020202020204" pitchFamily="34" charset="0"/>
              <a:buChar char="•"/>
            </a:pPr>
            <a:r>
              <a:rPr lang="en-US" dirty="0" err="1"/>
              <a:t>nSig</a:t>
            </a:r>
            <a:r>
              <a:rPr lang="en-US" dirty="0"/>
              <a:t>(9)- the number of periods used to measure the </a:t>
            </a:r>
            <a:r>
              <a:rPr lang="en-US" dirty="0" err="1"/>
              <a:t>avg</a:t>
            </a:r>
            <a:r>
              <a:rPr lang="en-US" dirty="0"/>
              <a:t> difference “signal”</a:t>
            </a:r>
          </a:p>
        </p:txBody>
      </p:sp>
      <p:sp>
        <p:nvSpPr>
          <p:cNvPr id="11" name="Slide Number Placeholder 4">
            <a:extLst>
              <a:ext uri="{FF2B5EF4-FFF2-40B4-BE49-F238E27FC236}">
                <a16:creationId xmlns:a16="http://schemas.microsoft.com/office/drawing/2014/main" xmlns="" id="{FDE24ED6-0495-416A-8ED2-35C7AA748B5B}"/>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45</a:t>
            </a:fld>
            <a:endParaRPr lang="en-US" dirty="0"/>
          </a:p>
        </p:txBody>
      </p:sp>
      <p:sp>
        <p:nvSpPr>
          <p:cNvPr id="12" name="Rectangle 11">
            <a:extLst>
              <a:ext uri="{FF2B5EF4-FFF2-40B4-BE49-F238E27FC236}">
                <a16:creationId xmlns:a16="http://schemas.microsoft.com/office/drawing/2014/main" xmlns="" id="{E4599AE8-081F-489C-8386-807080053530}"/>
              </a:ext>
            </a:extLst>
          </p:cNvPr>
          <p:cNvSpPr/>
          <p:nvPr/>
        </p:nvSpPr>
        <p:spPr>
          <a:xfrm>
            <a:off x="200247" y="5735896"/>
            <a:ext cx="11791506" cy="57139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chemeClr val="bg1"/>
                </a:solidFill>
              </a:rPr>
              <a:t>When MACD &gt; Signal, the price is accelerating, positive momentum/money is coming to the equity which represents a buying opportunity.  Converse is true.</a:t>
            </a:r>
          </a:p>
        </p:txBody>
      </p:sp>
    </p:spTree>
    <p:extLst>
      <p:ext uri="{BB962C8B-B14F-4D97-AF65-F5344CB8AC3E}">
        <p14:creationId xmlns:p14="http://schemas.microsoft.com/office/powerpoint/2010/main" val="385271717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One small addition difference.</a:t>
            </a:r>
          </a:p>
        </p:txBody>
      </p:sp>
      <p:sp>
        <p:nvSpPr>
          <p:cNvPr id="2" name="Date Placeholder 1"/>
          <p:cNvSpPr>
            <a:spLocks noGrp="1"/>
          </p:cNvSpPr>
          <p:nvPr>
            <p:ph type="dt" sz="half" idx="10"/>
          </p:nvPr>
        </p:nvSpPr>
        <p:spPr/>
        <p:txBody>
          <a:bodyPr/>
          <a:lstStyle/>
          <a:p>
            <a:fld id="{6700A58B-DD98-43D0-B791-721480A02982}" type="datetime1">
              <a:rPr lang="en-US" smtClean="0"/>
              <a:t>8/27/2019</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7" name="TextBox 6"/>
          <p:cNvSpPr txBox="1"/>
          <p:nvPr/>
        </p:nvSpPr>
        <p:spPr>
          <a:xfrm>
            <a:off x="2181225" y="1511343"/>
            <a:ext cx="886781" cy="523220"/>
          </a:xfrm>
          <a:prstGeom prst="rect">
            <a:avLst/>
          </a:prstGeom>
          <a:noFill/>
        </p:spPr>
        <p:txBody>
          <a:bodyPr wrap="none" rtlCol="0">
            <a:spAutoFit/>
          </a:bodyPr>
          <a:lstStyle/>
          <a:p>
            <a:r>
              <a:rPr lang="en-US" sz="2800" b="1" u="sng" dirty="0"/>
              <a:t>SMA</a:t>
            </a:r>
          </a:p>
        </p:txBody>
      </p:sp>
      <p:sp>
        <p:nvSpPr>
          <p:cNvPr id="8" name="TextBox 7"/>
          <p:cNvSpPr txBox="1"/>
          <p:nvPr/>
        </p:nvSpPr>
        <p:spPr>
          <a:xfrm>
            <a:off x="8423244" y="1511343"/>
            <a:ext cx="891591" cy="523220"/>
          </a:xfrm>
          <a:prstGeom prst="rect">
            <a:avLst/>
          </a:prstGeom>
          <a:noFill/>
        </p:spPr>
        <p:txBody>
          <a:bodyPr wrap="none" rtlCol="0">
            <a:spAutoFit/>
          </a:bodyPr>
          <a:lstStyle/>
          <a:p>
            <a:r>
              <a:rPr lang="en-US" sz="2800" b="1" u="sng" dirty="0"/>
              <a:t>EMA</a:t>
            </a:r>
          </a:p>
        </p:txBody>
      </p:sp>
      <p:sp>
        <p:nvSpPr>
          <p:cNvPr id="9" name="TextBox 8"/>
          <p:cNvSpPr txBox="1"/>
          <p:nvPr/>
        </p:nvSpPr>
        <p:spPr>
          <a:xfrm>
            <a:off x="1050851" y="2975088"/>
            <a:ext cx="3318387" cy="646331"/>
          </a:xfrm>
          <a:prstGeom prst="rect">
            <a:avLst/>
          </a:prstGeom>
          <a:noFill/>
        </p:spPr>
        <p:txBody>
          <a:bodyPr wrap="square" rtlCol="0">
            <a:spAutoFit/>
          </a:bodyPr>
          <a:lstStyle/>
          <a:p>
            <a:r>
              <a:rPr lang="en-US" dirty="0"/>
              <a:t>Each value in the “n” window has an </a:t>
            </a:r>
            <a:r>
              <a:rPr lang="en-US" b="1" u="sng" dirty="0"/>
              <a:t>equal</a:t>
            </a:r>
            <a:r>
              <a:rPr lang="en-US" dirty="0"/>
              <a:t> weight.</a:t>
            </a:r>
          </a:p>
        </p:txBody>
      </p:sp>
      <p:sp>
        <p:nvSpPr>
          <p:cNvPr id="12" name="TextBox 11"/>
          <p:cNvSpPr txBox="1"/>
          <p:nvPr/>
        </p:nvSpPr>
        <p:spPr>
          <a:xfrm>
            <a:off x="7045700" y="2698089"/>
            <a:ext cx="3318387" cy="1200329"/>
          </a:xfrm>
          <a:prstGeom prst="rect">
            <a:avLst/>
          </a:prstGeom>
          <a:noFill/>
        </p:spPr>
        <p:txBody>
          <a:bodyPr wrap="square" rtlCol="0">
            <a:spAutoFit/>
          </a:bodyPr>
          <a:lstStyle/>
          <a:p>
            <a:r>
              <a:rPr lang="en-US" dirty="0"/>
              <a:t>Each value in the “n” window has an different weight.  The weights decrease the farther back in time e.g. </a:t>
            </a:r>
            <a:r>
              <a:rPr lang="en-US" b="1" dirty="0"/>
              <a:t>recent data is more relevant</a:t>
            </a:r>
            <a:r>
              <a:rPr lang="en-US" dirty="0"/>
              <a:t>.</a:t>
            </a:r>
          </a:p>
        </p:txBody>
      </p:sp>
      <p:sp>
        <p:nvSpPr>
          <p:cNvPr id="16" name="Slide Number Placeholder 4">
            <a:extLst>
              <a:ext uri="{FF2B5EF4-FFF2-40B4-BE49-F238E27FC236}">
                <a16:creationId xmlns:a16="http://schemas.microsoft.com/office/drawing/2014/main" xmlns="" id="{F6AA2376-CF92-4C47-AD15-E07FB7D80B87}"/>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46</a:t>
            </a:fld>
            <a:endParaRPr lang="en-US" dirty="0"/>
          </a:p>
        </p:txBody>
      </p:sp>
      <p:sp>
        <p:nvSpPr>
          <p:cNvPr id="17" name="Rectangle 16">
            <a:extLst>
              <a:ext uri="{FF2B5EF4-FFF2-40B4-BE49-F238E27FC236}">
                <a16:creationId xmlns:a16="http://schemas.microsoft.com/office/drawing/2014/main" xmlns="" id="{081F138C-CC96-4ABE-8FF8-7250BA3AC94A}"/>
              </a:ext>
            </a:extLst>
          </p:cNvPr>
          <p:cNvSpPr/>
          <p:nvPr/>
        </p:nvSpPr>
        <p:spPr>
          <a:xfrm>
            <a:off x="200247" y="5735896"/>
            <a:ext cx="11791506" cy="57139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Usually the MACD uses the Exponential Moving Average (EMA) not Simple Moving Average</a:t>
            </a:r>
          </a:p>
        </p:txBody>
      </p:sp>
    </p:spTree>
    <p:extLst>
      <p:ext uri="{BB962C8B-B14F-4D97-AF65-F5344CB8AC3E}">
        <p14:creationId xmlns:p14="http://schemas.microsoft.com/office/powerpoint/2010/main" val="300376888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43A907E-EE50-47D4-B421-FA1B549261C6}"/>
              </a:ext>
            </a:extLst>
          </p:cNvPr>
          <p:cNvSpPr>
            <a:spLocks noGrp="1"/>
          </p:cNvSpPr>
          <p:nvPr>
            <p:ph type="title"/>
          </p:nvPr>
        </p:nvSpPr>
        <p:spPr/>
        <p:txBody>
          <a:bodyPr>
            <a:normAutofit fontScale="90000"/>
          </a:bodyPr>
          <a:lstStyle/>
          <a:p>
            <a:r>
              <a:rPr lang="en-US" dirty="0"/>
              <a:t>SMA Vs EMA</a:t>
            </a:r>
          </a:p>
        </p:txBody>
      </p:sp>
      <p:sp>
        <p:nvSpPr>
          <p:cNvPr id="3" name="Date Placeholder 2">
            <a:extLst>
              <a:ext uri="{FF2B5EF4-FFF2-40B4-BE49-F238E27FC236}">
                <a16:creationId xmlns:a16="http://schemas.microsoft.com/office/drawing/2014/main" xmlns="" id="{E7C82498-ED64-436F-BCBF-728FD315F081}"/>
              </a:ext>
            </a:extLst>
          </p:cNvPr>
          <p:cNvSpPr>
            <a:spLocks noGrp="1"/>
          </p:cNvSpPr>
          <p:nvPr>
            <p:ph type="dt" sz="half" idx="10"/>
          </p:nvPr>
        </p:nvSpPr>
        <p:spPr/>
        <p:txBody>
          <a:bodyPr/>
          <a:lstStyle/>
          <a:p>
            <a:fld id="{6700A58B-DD98-43D0-B791-721480A02982}" type="datetime1">
              <a:rPr lang="en-US" smtClean="0"/>
              <a:t>8/27/2019</a:t>
            </a:fld>
            <a:endParaRPr lang="en-US"/>
          </a:p>
        </p:txBody>
      </p:sp>
      <p:sp>
        <p:nvSpPr>
          <p:cNvPr id="4" name="Footer Placeholder 3">
            <a:extLst>
              <a:ext uri="{FF2B5EF4-FFF2-40B4-BE49-F238E27FC236}">
                <a16:creationId xmlns:a16="http://schemas.microsoft.com/office/drawing/2014/main" xmlns="" id="{557CACCB-72DB-495B-9AD5-AAF3C0BD74C6}"/>
              </a:ext>
            </a:extLst>
          </p:cNvPr>
          <p:cNvSpPr>
            <a:spLocks noGrp="1"/>
          </p:cNvSpPr>
          <p:nvPr>
            <p:ph type="ftr" sz="quarter" idx="11"/>
          </p:nvPr>
        </p:nvSpPr>
        <p:spPr/>
        <p:txBody>
          <a:bodyPr/>
          <a:lstStyle/>
          <a:p>
            <a:r>
              <a:rPr lang="en-US"/>
              <a:t>Kwartler</a:t>
            </a:r>
            <a:endParaRPr lang="en-US" dirty="0"/>
          </a:p>
        </p:txBody>
      </p:sp>
      <p:sp>
        <p:nvSpPr>
          <p:cNvPr id="5" name="TextBox 4">
            <a:extLst>
              <a:ext uri="{FF2B5EF4-FFF2-40B4-BE49-F238E27FC236}">
                <a16:creationId xmlns:a16="http://schemas.microsoft.com/office/drawing/2014/main" xmlns="" id="{558F7037-B5E1-4072-BBFA-2F7DEFF6E0D4}"/>
              </a:ext>
            </a:extLst>
          </p:cNvPr>
          <p:cNvSpPr txBox="1"/>
          <p:nvPr/>
        </p:nvSpPr>
        <p:spPr>
          <a:xfrm>
            <a:off x="838200" y="1167918"/>
            <a:ext cx="10341293" cy="707886"/>
          </a:xfrm>
          <a:prstGeom prst="rect">
            <a:avLst/>
          </a:prstGeom>
          <a:noFill/>
        </p:spPr>
        <p:txBody>
          <a:bodyPr wrap="none" rtlCol="0">
            <a:spAutoFit/>
          </a:bodyPr>
          <a:lstStyle/>
          <a:p>
            <a:r>
              <a:rPr lang="fr-FR" sz="4000" dirty="0" err="1">
                <a:latin typeface="Consolas" panose="020B0609020204030204" pitchFamily="49" charset="0"/>
              </a:rPr>
              <a:t>vec</a:t>
            </a:r>
            <a:r>
              <a:rPr lang="fr-FR" sz="4000" dirty="0">
                <a:latin typeface="Consolas" panose="020B0609020204030204" pitchFamily="49" charset="0"/>
              </a:rPr>
              <a:t> &lt;- c( 1.2, 0.2, 10, 20.3, 104.3)</a:t>
            </a:r>
            <a:endParaRPr lang="en-US" sz="4000" dirty="0">
              <a:latin typeface="Consolas" panose="020B0609020204030204" pitchFamily="49" charset="0"/>
            </a:endParaRPr>
          </a:p>
        </p:txBody>
      </p:sp>
      <p:sp>
        <p:nvSpPr>
          <p:cNvPr id="6" name="TextBox 5">
            <a:extLst>
              <a:ext uri="{FF2B5EF4-FFF2-40B4-BE49-F238E27FC236}">
                <a16:creationId xmlns:a16="http://schemas.microsoft.com/office/drawing/2014/main" xmlns="" id="{F992DD29-741E-4D77-9EA0-12E515807F7F}"/>
              </a:ext>
            </a:extLst>
          </p:cNvPr>
          <p:cNvSpPr txBox="1"/>
          <p:nvPr/>
        </p:nvSpPr>
        <p:spPr>
          <a:xfrm>
            <a:off x="838200" y="2208368"/>
            <a:ext cx="3733714" cy="523220"/>
          </a:xfrm>
          <a:prstGeom prst="rect">
            <a:avLst/>
          </a:prstGeom>
          <a:noFill/>
        </p:spPr>
        <p:txBody>
          <a:bodyPr wrap="none" rtlCol="0">
            <a:spAutoFit/>
          </a:bodyPr>
          <a:lstStyle/>
          <a:p>
            <a:r>
              <a:rPr lang="pt-BR" sz="2800" dirty="0">
                <a:latin typeface="Consolas" panose="020B0609020204030204" pitchFamily="49" charset="0"/>
              </a:rPr>
              <a:t>TTR::SMA(vec, n=3)</a:t>
            </a:r>
            <a:endParaRPr lang="en-US" sz="2800" dirty="0">
              <a:latin typeface="Consolas" panose="020B0609020204030204" pitchFamily="49" charset="0"/>
            </a:endParaRPr>
          </a:p>
        </p:txBody>
      </p:sp>
      <p:sp>
        <p:nvSpPr>
          <p:cNvPr id="7" name="TextBox 6">
            <a:extLst>
              <a:ext uri="{FF2B5EF4-FFF2-40B4-BE49-F238E27FC236}">
                <a16:creationId xmlns:a16="http://schemas.microsoft.com/office/drawing/2014/main" xmlns="" id="{74D4320F-FEF9-4718-A6A8-5007B9649C6C}"/>
              </a:ext>
            </a:extLst>
          </p:cNvPr>
          <p:cNvSpPr txBox="1"/>
          <p:nvPr/>
        </p:nvSpPr>
        <p:spPr>
          <a:xfrm>
            <a:off x="838200" y="2708243"/>
            <a:ext cx="1723549" cy="707886"/>
          </a:xfrm>
          <a:prstGeom prst="rect">
            <a:avLst/>
          </a:prstGeom>
          <a:noFill/>
        </p:spPr>
        <p:txBody>
          <a:bodyPr wrap="none" rtlCol="0">
            <a:spAutoFit/>
          </a:bodyPr>
          <a:lstStyle/>
          <a:p>
            <a:r>
              <a:rPr lang="en-US" sz="4000" dirty="0">
                <a:solidFill>
                  <a:schemeClr val="accent4"/>
                </a:solidFill>
              </a:rPr>
              <a:t>= 44.86</a:t>
            </a:r>
          </a:p>
        </p:txBody>
      </p:sp>
      <p:sp>
        <p:nvSpPr>
          <p:cNvPr id="8" name="TextBox 7">
            <a:extLst>
              <a:ext uri="{FF2B5EF4-FFF2-40B4-BE49-F238E27FC236}">
                <a16:creationId xmlns:a16="http://schemas.microsoft.com/office/drawing/2014/main" xmlns="" id="{6643DF6D-CEB5-424C-86B7-6B01D3D307F2}"/>
              </a:ext>
            </a:extLst>
          </p:cNvPr>
          <p:cNvSpPr txBox="1"/>
          <p:nvPr/>
        </p:nvSpPr>
        <p:spPr>
          <a:xfrm>
            <a:off x="6891670" y="2231713"/>
            <a:ext cx="3733714" cy="523220"/>
          </a:xfrm>
          <a:prstGeom prst="rect">
            <a:avLst/>
          </a:prstGeom>
          <a:noFill/>
        </p:spPr>
        <p:txBody>
          <a:bodyPr wrap="none" rtlCol="0">
            <a:spAutoFit/>
          </a:bodyPr>
          <a:lstStyle/>
          <a:p>
            <a:r>
              <a:rPr lang="pt-BR" sz="2800" dirty="0">
                <a:latin typeface="Consolas" panose="020B0609020204030204" pitchFamily="49" charset="0"/>
              </a:rPr>
              <a:t>TTR::EMA(vec, n=3)</a:t>
            </a:r>
            <a:endParaRPr lang="en-US" sz="2800" dirty="0">
              <a:latin typeface="Consolas" panose="020B0609020204030204" pitchFamily="49" charset="0"/>
            </a:endParaRPr>
          </a:p>
        </p:txBody>
      </p:sp>
      <p:sp>
        <p:nvSpPr>
          <p:cNvPr id="9" name="TextBox 8">
            <a:extLst>
              <a:ext uri="{FF2B5EF4-FFF2-40B4-BE49-F238E27FC236}">
                <a16:creationId xmlns:a16="http://schemas.microsoft.com/office/drawing/2014/main" xmlns="" id="{30454FFC-2269-412F-AB1B-E5A65CCDE17F}"/>
              </a:ext>
            </a:extLst>
          </p:cNvPr>
          <p:cNvSpPr txBox="1"/>
          <p:nvPr/>
        </p:nvSpPr>
        <p:spPr>
          <a:xfrm>
            <a:off x="6891670" y="2731588"/>
            <a:ext cx="1983235" cy="707886"/>
          </a:xfrm>
          <a:prstGeom prst="rect">
            <a:avLst/>
          </a:prstGeom>
          <a:noFill/>
        </p:spPr>
        <p:txBody>
          <a:bodyPr wrap="none" rtlCol="0">
            <a:spAutoFit/>
          </a:bodyPr>
          <a:lstStyle/>
          <a:p>
            <a:r>
              <a:rPr lang="en-US" sz="4000" dirty="0">
                <a:solidFill>
                  <a:schemeClr val="accent4"/>
                </a:solidFill>
              </a:rPr>
              <a:t>= 58.175</a:t>
            </a:r>
          </a:p>
        </p:txBody>
      </p:sp>
      <p:graphicFrame>
        <p:nvGraphicFramePr>
          <p:cNvPr id="11" name="Table 10">
            <a:extLst>
              <a:ext uri="{FF2B5EF4-FFF2-40B4-BE49-F238E27FC236}">
                <a16:creationId xmlns:a16="http://schemas.microsoft.com/office/drawing/2014/main" xmlns="" id="{040CA413-3654-4AC2-942A-E59A603718DF}"/>
              </a:ext>
            </a:extLst>
          </p:cNvPr>
          <p:cNvGraphicFramePr>
            <a:graphicFrameLocks noGrp="1"/>
          </p:cNvGraphicFramePr>
          <p:nvPr>
            <p:extLst>
              <p:ext uri="{D42A27DB-BD31-4B8C-83A1-F6EECF244321}">
                <p14:modId xmlns:p14="http://schemas.microsoft.com/office/powerpoint/2010/main" val="2529672586"/>
              </p:ext>
            </p:extLst>
          </p:nvPr>
        </p:nvGraphicFramePr>
        <p:xfrm>
          <a:off x="2209800" y="3856853"/>
          <a:ext cx="7548282" cy="2035428"/>
        </p:xfrm>
        <a:graphic>
          <a:graphicData uri="http://schemas.openxmlformats.org/drawingml/2006/table">
            <a:tbl>
              <a:tblPr>
                <a:tableStyleId>{5C22544A-7EE6-4342-B048-85BDC9FD1C3A}</a:tableStyleId>
              </a:tblPr>
              <a:tblGrid>
                <a:gridCol w="914897">
                  <a:extLst>
                    <a:ext uri="{9D8B030D-6E8A-4147-A177-3AD203B41FA5}">
                      <a16:colId xmlns:a16="http://schemas.microsoft.com/office/drawing/2014/main" xmlns="" val="4009938270"/>
                    </a:ext>
                  </a:extLst>
                </a:gridCol>
                <a:gridCol w="836414">
                  <a:extLst>
                    <a:ext uri="{9D8B030D-6E8A-4147-A177-3AD203B41FA5}">
                      <a16:colId xmlns:a16="http://schemas.microsoft.com/office/drawing/2014/main" xmlns="" val="2466344888"/>
                    </a:ext>
                  </a:extLst>
                </a:gridCol>
                <a:gridCol w="1000108">
                  <a:extLst>
                    <a:ext uri="{9D8B030D-6E8A-4147-A177-3AD203B41FA5}">
                      <a16:colId xmlns:a16="http://schemas.microsoft.com/office/drawing/2014/main" xmlns="" val="2790967110"/>
                    </a:ext>
                  </a:extLst>
                </a:gridCol>
                <a:gridCol w="1000108">
                  <a:extLst>
                    <a:ext uri="{9D8B030D-6E8A-4147-A177-3AD203B41FA5}">
                      <a16:colId xmlns:a16="http://schemas.microsoft.com/office/drawing/2014/main" xmlns="" val="2465412047"/>
                    </a:ext>
                  </a:extLst>
                </a:gridCol>
                <a:gridCol w="3796755">
                  <a:extLst>
                    <a:ext uri="{9D8B030D-6E8A-4147-A177-3AD203B41FA5}">
                      <a16:colId xmlns:a16="http://schemas.microsoft.com/office/drawing/2014/main" xmlns="" val="3132173775"/>
                    </a:ext>
                  </a:extLst>
                </a:gridCol>
              </a:tblGrid>
              <a:tr h="339238">
                <a:tc>
                  <a:txBody>
                    <a:bodyPr/>
                    <a:lstStyle/>
                    <a:p>
                      <a:pPr algn="l" fontAlgn="b"/>
                      <a:r>
                        <a:rPr lang="en-US" sz="1800" u="none" strike="noStrike">
                          <a:effectLst/>
                        </a:rPr>
                        <a:t> </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800" u="none" strike="noStrike">
                          <a:effectLst/>
                        </a:rPr>
                        <a:t>Value</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800" u="none" strike="noStrike">
                          <a:effectLst/>
                        </a:rPr>
                        <a:t>SMA-3</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800" u="none" strike="noStrike">
                          <a:effectLst/>
                        </a:rPr>
                        <a:t>EMA-3</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800" u="none" strike="noStrike">
                          <a:effectLst/>
                        </a:rPr>
                        <a:t>Formula</a:t>
                      </a:r>
                      <a:endParaRPr lang="en-US" sz="18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xmlns="" val="2880830263"/>
                  </a:ext>
                </a:extLst>
              </a:tr>
              <a:tr h="339238">
                <a:tc>
                  <a:txBody>
                    <a:bodyPr/>
                    <a:lstStyle/>
                    <a:p>
                      <a:pPr algn="l" fontAlgn="b"/>
                      <a:r>
                        <a:rPr lang="en-US" sz="1800" u="none" strike="noStrike">
                          <a:effectLst/>
                        </a:rPr>
                        <a:t>Time1</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800" u="none" strike="noStrike">
                          <a:effectLst/>
                        </a:rPr>
                        <a:t>1.2</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800" u="none" strike="noStrike">
                          <a:effectLst/>
                        </a:rPr>
                        <a:t> </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800" u="none" strike="noStrike">
                          <a:effectLst/>
                        </a:rPr>
                        <a:t> </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800" u="none" strike="noStrike">
                          <a:effectLst/>
                        </a:rPr>
                        <a:t> </a:t>
                      </a:r>
                      <a:endParaRPr lang="en-US" sz="18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xmlns="" val="1162827557"/>
                  </a:ext>
                </a:extLst>
              </a:tr>
              <a:tr h="339238">
                <a:tc>
                  <a:txBody>
                    <a:bodyPr/>
                    <a:lstStyle/>
                    <a:p>
                      <a:pPr algn="l" fontAlgn="b"/>
                      <a:r>
                        <a:rPr lang="en-US" sz="1800" u="none" strike="noStrike">
                          <a:effectLst/>
                        </a:rPr>
                        <a:t>Time2</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800" u="none" strike="noStrike">
                          <a:effectLst/>
                        </a:rPr>
                        <a:t>0.2</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800" u="none" strike="noStrike">
                          <a:effectLst/>
                        </a:rPr>
                        <a:t> </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800" u="none" strike="noStrike">
                          <a:effectLst/>
                        </a:rPr>
                        <a:t> </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800" u="none" strike="noStrike" dirty="0">
                          <a:effectLst/>
                        </a:rPr>
                        <a:t> </a:t>
                      </a:r>
                      <a:endParaRPr lang="en-US" sz="18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xmlns="" val="830274625"/>
                  </a:ext>
                </a:extLst>
              </a:tr>
              <a:tr h="339238">
                <a:tc>
                  <a:txBody>
                    <a:bodyPr/>
                    <a:lstStyle/>
                    <a:p>
                      <a:pPr algn="l" fontAlgn="b"/>
                      <a:r>
                        <a:rPr lang="en-US" sz="1800" u="none" strike="noStrike">
                          <a:effectLst/>
                        </a:rPr>
                        <a:t>Time3</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800" u="none" strike="noStrike">
                          <a:effectLst/>
                        </a:rPr>
                        <a:t>10</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800" u="none" strike="noStrike">
                          <a:effectLst/>
                        </a:rPr>
                        <a:t>3.8</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800" u="none" strike="noStrike">
                          <a:effectLst/>
                        </a:rPr>
                        <a:t>3.80</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800" u="none" strike="noStrike">
                          <a:effectLst/>
                        </a:rPr>
                        <a:t> </a:t>
                      </a:r>
                      <a:endParaRPr lang="en-US" sz="18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xmlns="" val="2206158339"/>
                  </a:ext>
                </a:extLst>
              </a:tr>
              <a:tr h="339238">
                <a:tc>
                  <a:txBody>
                    <a:bodyPr/>
                    <a:lstStyle/>
                    <a:p>
                      <a:pPr algn="l" fontAlgn="b"/>
                      <a:r>
                        <a:rPr lang="en-US" sz="1800" u="none" strike="noStrike">
                          <a:effectLst/>
                        </a:rPr>
                        <a:t>Time4</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800" u="none" strike="noStrike">
                          <a:effectLst/>
                        </a:rPr>
                        <a:t>20.3</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800" u="none" strike="noStrike">
                          <a:effectLst/>
                        </a:rPr>
                        <a:t>10.2</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800" u="none" strike="noStrike">
                          <a:effectLst/>
                        </a:rPr>
                        <a:t>12.05</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800" u="none" strike="noStrike" dirty="0">
                          <a:effectLst/>
                        </a:rPr>
                        <a:t>20.3 * 2/(3+1) + 3.80 * (1-2/(3+1))</a:t>
                      </a:r>
                      <a:endParaRPr lang="en-US" sz="18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xmlns="" val="2379115359"/>
                  </a:ext>
                </a:extLst>
              </a:tr>
              <a:tr h="339238">
                <a:tc>
                  <a:txBody>
                    <a:bodyPr/>
                    <a:lstStyle/>
                    <a:p>
                      <a:pPr algn="l" fontAlgn="b"/>
                      <a:r>
                        <a:rPr lang="en-US" sz="1800" u="none" strike="noStrike">
                          <a:effectLst/>
                        </a:rPr>
                        <a:t>Time5</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800" u="none" strike="noStrike">
                          <a:effectLst/>
                        </a:rPr>
                        <a:t>104.3</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800" u="none" strike="noStrike">
                          <a:effectLst/>
                        </a:rPr>
                        <a:t>44.867</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800" u="none" strike="noStrike">
                          <a:effectLst/>
                        </a:rPr>
                        <a:t>58.175</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800" u="none" strike="noStrike" dirty="0">
                          <a:effectLst/>
                        </a:rPr>
                        <a:t>104.3*2/(3+1)+12.05*(1-2/(3+1))</a:t>
                      </a:r>
                      <a:endParaRPr lang="en-US" sz="18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xmlns="" val="404657873"/>
                  </a:ext>
                </a:extLst>
              </a:tr>
            </a:tbl>
          </a:graphicData>
        </a:graphic>
      </p:graphicFrame>
    </p:spTree>
    <p:extLst>
      <p:ext uri="{BB962C8B-B14F-4D97-AF65-F5344CB8AC3E}">
        <p14:creationId xmlns:p14="http://schemas.microsoft.com/office/powerpoint/2010/main" val="108030875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Open 4_TTR.R</a:t>
            </a:r>
          </a:p>
        </p:txBody>
      </p:sp>
      <p:sp>
        <p:nvSpPr>
          <p:cNvPr id="2" name="Date Placeholder 1"/>
          <p:cNvSpPr>
            <a:spLocks noGrp="1"/>
          </p:cNvSpPr>
          <p:nvPr>
            <p:ph type="dt" sz="half" idx="10"/>
          </p:nvPr>
        </p:nvSpPr>
        <p:spPr/>
        <p:txBody>
          <a:bodyPr/>
          <a:lstStyle/>
          <a:p>
            <a:fld id="{6700A58B-DD98-43D0-B791-721480A02982}" type="datetime1">
              <a:rPr lang="en-US" smtClean="0"/>
              <a:t>8/27/2019</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6" name="TextBox 5"/>
          <p:cNvSpPr txBox="1"/>
          <p:nvPr/>
        </p:nvSpPr>
        <p:spPr>
          <a:xfrm>
            <a:off x="838200" y="1423267"/>
            <a:ext cx="5497146" cy="2185214"/>
          </a:xfrm>
          <a:prstGeom prst="rect">
            <a:avLst/>
          </a:prstGeom>
          <a:noFill/>
        </p:spPr>
        <p:txBody>
          <a:bodyPr wrap="none" rtlCol="0">
            <a:spAutoFit/>
          </a:bodyPr>
          <a:lstStyle/>
          <a:p>
            <a:r>
              <a:rPr lang="en-US" sz="2800" u="sng" dirty="0"/>
              <a:t>Learning Objective:</a:t>
            </a:r>
          </a:p>
          <a:p>
            <a:pPr marL="285750" indent="-285750">
              <a:buFont typeface="Arial" panose="020B0604020202020204" pitchFamily="34" charset="0"/>
              <a:buChar char="•"/>
            </a:pPr>
            <a:r>
              <a:rPr lang="en-US" dirty="0"/>
              <a:t>Get real stock data</a:t>
            </a:r>
          </a:p>
          <a:p>
            <a:pPr marL="285750" indent="-285750">
              <a:buFont typeface="Arial" panose="020B0604020202020204" pitchFamily="34" charset="0"/>
              <a:buChar char="•"/>
            </a:pPr>
            <a:r>
              <a:rPr lang="en-US" dirty="0"/>
              <a:t>Subset an </a:t>
            </a:r>
            <a:r>
              <a:rPr lang="en-US" dirty="0" err="1"/>
              <a:t>xts</a:t>
            </a:r>
            <a:r>
              <a:rPr lang="en-US" dirty="0"/>
              <a:t> object</a:t>
            </a:r>
          </a:p>
          <a:p>
            <a:pPr marL="285750" indent="-285750">
              <a:buFont typeface="Arial" panose="020B0604020202020204" pitchFamily="34" charset="0"/>
              <a:buChar char="•"/>
            </a:pPr>
            <a:r>
              <a:rPr lang="en-US" dirty="0"/>
              <a:t>Calculate MACD </a:t>
            </a:r>
          </a:p>
          <a:p>
            <a:pPr marL="285750" indent="-285750">
              <a:buFont typeface="Arial" panose="020B0604020202020204" pitchFamily="34" charset="0"/>
              <a:buChar char="•"/>
            </a:pPr>
            <a:r>
              <a:rPr lang="en-US" dirty="0"/>
              <a:t>Plot a dynamic graph of the closing &amp; MACD indicator</a:t>
            </a:r>
          </a:p>
          <a:p>
            <a:pPr marL="285750" indent="-285750">
              <a:buFont typeface="Arial" panose="020B0604020202020204" pitchFamily="34" charset="0"/>
              <a:buChar char="•"/>
            </a:pPr>
            <a:r>
              <a:rPr lang="en-US" dirty="0"/>
              <a:t>Visually inspect the results of buy/sell actions</a:t>
            </a:r>
          </a:p>
          <a:p>
            <a:pPr marL="285750" indent="-285750">
              <a:buFont typeface="Arial" panose="020B0604020202020204" pitchFamily="34" charset="0"/>
              <a:buChar char="•"/>
            </a:pPr>
            <a:r>
              <a:rPr lang="en-US" dirty="0"/>
              <a:t>Calculate cumulative return for the indicator</a:t>
            </a:r>
          </a:p>
        </p:txBody>
      </p:sp>
      <p:sp>
        <p:nvSpPr>
          <p:cNvPr id="7" name="Slide Number Placeholder 4">
            <a:extLst>
              <a:ext uri="{FF2B5EF4-FFF2-40B4-BE49-F238E27FC236}">
                <a16:creationId xmlns:a16="http://schemas.microsoft.com/office/drawing/2014/main" xmlns="" id="{540C3D4C-C3B5-40F6-9652-ACF71B50F738}"/>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48</a:t>
            </a:fld>
            <a:endParaRPr lang="en-US" dirty="0"/>
          </a:p>
        </p:txBody>
      </p:sp>
    </p:spTree>
    <p:extLst>
      <p:ext uri="{BB962C8B-B14F-4D97-AF65-F5344CB8AC3E}">
        <p14:creationId xmlns:p14="http://schemas.microsoft.com/office/powerpoint/2010/main" val="385526151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Agenda</a:t>
            </a:r>
          </a:p>
        </p:txBody>
      </p:sp>
      <p:graphicFrame>
        <p:nvGraphicFramePr>
          <p:cNvPr id="4" name="Content Placeholder 3"/>
          <p:cNvGraphicFramePr>
            <a:graphicFrameLocks noGrp="1"/>
          </p:cNvGraphicFramePr>
          <p:nvPr>
            <p:ph idx="1"/>
            <p:extLst/>
          </p:nvPr>
        </p:nvGraphicFramePr>
        <p:xfrm>
          <a:off x="2138364" y="1111250"/>
          <a:ext cx="7915275" cy="4754880"/>
        </p:xfrm>
        <a:graphic>
          <a:graphicData uri="http://schemas.openxmlformats.org/drawingml/2006/table">
            <a:tbl>
              <a:tblPr firstRow="1" bandRow="1">
                <a:tableStyleId>{F5AB1C69-6EDB-4FF4-983F-18BD219EF322}</a:tableStyleId>
              </a:tblPr>
              <a:tblGrid>
                <a:gridCol w="1242805">
                  <a:extLst>
                    <a:ext uri="{9D8B030D-6E8A-4147-A177-3AD203B41FA5}">
                      <a16:colId xmlns:a16="http://schemas.microsoft.com/office/drawing/2014/main" xmlns="" val="20000"/>
                    </a:ext>
                  </a:extLst>
                </a:gridCol>
                <a:gridCol w="861296">
                  <a:extLst>
                    <a:ext uri="{9D8B030D-6E8A-4147-A177-3AD203B41FA5}">
                      <a16:colId xmlns:a16="http://schemas.microsoft.com/office/drawing/2014/main" xmlns="" val="20001"/>
                    </a:ext>
                  </a:extLst>
                </a:gridCol>
                <a:gridCol w="5811174">
                  <a:extLst>
                    <a:ext uri="{9D8B030D-6E8A-4147-A177-3AD203B41FA5}">
                      <a16:colId xmlns:a16="http://schemas.microsoft.com/office/drawing/2014/main" xmlns="" val="20002"/>
                    </a:ext>
                  </a:extLst>
                </a:gridCol>
              </a:tblGrid>
              <a:tr h="370840">
                <a:tc>
                  <a:txBody>
                    <a:bodyPr/>
                    <a:lstStyle/>
                    <a:p>
                      <a:pPr algn="ctr"/>
                      <a:r>
                        <a:rPr lang="en-US" sz="2000" b="0" strike="noStrike" dirty="0">
                          <a:solidFill>
                            <a:schemeClr val="bg1"/>
                          </a:solidFill>
                        </a:rPr>
                        <a:t>Start</a:t>
                      </a:r>
                    </a:p>
                  </a:txBody>
                  <a:tcPr/>
                </a:tc>
                <a:tc>
                  <a:txBody>
                    <a:bodyPr/>
                    <a:lstStyle/>
                    <a:p>
                      <a:pPr algn="ctr"/>
                      <a:r>
                        <a:rPr lang="en-US" sz="2000" b="0" strike="noStrike" dirty="0">
                          <a:solidFill>
                            <a:schemeClr val="bg1"/>
                          </a:solidFill>
                        </a:rPr>
                        <a:t>End</a:t>
                      </a:r>
                    </a:p>
                  </a:txBody>
                  <a:tcPr/>
                </a:tc>
                <a:tc>
                  <a:txBody>
                    <a:bodyPr/>
                    <a:lstStyle/>
                    <a:p>
                      <a:r>
                        <a:rPr lang="en-US" sz="2000" b="0" strike="noStrike" dirty="0">
                          <a:solidFill>
                            <a:schemeClr val="bg1"/>
                          </a:solidFill>
                        </a:rPr>
                        <a:t>Item</a:t>
                      </a:r>
                    </a:p>
                  </a:txBody>
                  <a:tcPr/>
                </a:tc>
                <a:extLst>
                  <a:ext uri="{0D108BD9-81ED-4DB2-BD59-A6C34878D82A}">
                    <a16:rowId xmlns:a16="http://schemas.microsoft.com/office/drawing/2014/main" xmlns="" val="10000"/>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r>
                        <a:rPr lang="en-US" sz="2000" b="0" strike="noStrike" dirty="0">
                          <a:solidFill>
                            <a:schemeClr val="tx1"/>
                          </a:solidFill>
                        </a:rPr>
                        <a:t>Securities</a:t>
                      </a:r>
                      <a:r>
                        <a:rPr lang="en-US" sz="2000" b="0" strike="noStrike" baseline="0" dirty="0">
                          <a:solidFill>
                            <a:schemeClr val="tx1"/>
                          </a:solidFill>
                        </a:rPr>
                        <a:t> Summary</a:t>
                      </a:r>
                      <a:endParaRPr lang="en-US" sz="2000" b="0" strike="noStrike" dirty="0">
                        <a:solidFill>
                          <a:schemeClr val="tx1"/>
                        </a:solidFill>
                      </a:endParaRPr>
                    </a:p>
                  </a:txBody>
                  <a:tcPr/>
                </a:tc>
                <a:extLst>
                  <a:ext uri="{0D108BD9-81ED-4DB2-BD59-A6C34878D82A}">
                    <a16:rowId xmlns:a16="http://schemas.microsoft.com/office/drawing/2014/main" xmlns="" val="10003"/>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r>
                        <a:rPr lang="en-US" sz="2000" b="0" strike="noStrike" dirty="0">
                          <a:solidFill>
                            <a:schemeClr val="tx1"/>
                          </a:solidFill>
                        </a:rPr>
                        <a:t>Securities Technical Trading Indicator- SMA</a:t>
                      </a:r>
                    </a:p>
                  </a:txBody>
                  <a:tcPr/>
                </a:tc>
                <a:extLst>
                  <a:ext uri="{0D108BD9-81ED-4DB2-BD59-A6C34878D82A}">
                    <a16:rowId xmlns:a16="http://schemas.microsoft.com/office/drawing/2014/main" xmlns="" val="10001"/>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r>
                        <a:rPr lang="en-US" sz="2000" b="0" strike="noStrike" dirty="0">
                          <a:solidFill>
                            <a:schemeClr val="tx1"/>
                          </a:solidFill>
                        </a:rPr>
                        <a:t>Securities Technical Trading Indicator- MACD</a:t>
                      </a:r>
                    </a:p>
                  </a:txBody>
                  <a:tcPr/>
                </a:tc>
                <a:extLst>
                  <a:ext uri="{0D108BD9-81ED-4DB2-BD59-A6C34878D82A}">
                    <a16:rowId xmlns:a16="http://schemas.microsoft.com/office/drawing/2014/main" xmlns="" val="10004"/>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r>
                        <a:rPr lang="en-US" sz="2000" b="0" strike="noStrike" dirty="0">
                          <a:solidFill>
                            <a:schemeClr val="tx1"/>
                          </a:solidFill>
                        </a:rPr>
                        <a:t>Securities Technical Trading Indicator- RSI</a:t>
                      </a:r>
                    </a:p>
                  </a:txBody>
                  <a:tcPr/>
                </a:tc>
                <a:extLst>
                  <a:ext uri="{0D108BD9-81ED-4DB2-BD59-A6C34878D82A}">
                    <a16:rowId xmlns:a16="http://schemas.microsoft.com/office/drawing/2014/main" xmlns="" val="10002"/>
                  </a:ext>
                </a:extLst>
              </a:tr>
              <a:tr h="370840">
                <a:tc gridSpan="2">
                  <a:txBody>
                    <a:bodyPr/>
                    <a:lstStyle/>
                    <a:p>
                      <a:pPr algn="ctr"/>
                      <a:endParaRPr lang="en-US" sz="2000" b="0" strike="noStrike" dirty="0">
                        <a:solidFill>
                          <a:schemeClr val="tx1"/>
                        </a:solidFill>
                      </a:endParaRPr>
                    </a:p>
                  </a:txBody>
                  <a:tcPr/>
                </a:tc>
                <a:tc hMerge="1">
                  <a:txBody>
                    <a:bodyPr/>
                    <a:lstStyle/>
                    <a:p>
                      <a:endParaRPr lang="en-US"/>
                    </a:p>
                  </a:txBody>
                  <a:tcPr/>
                </a:tc>
                <a:tc>
                  <a:txBody>
                    <a:bodyPr/>
                    <a:lstStyle/>
                    <a:p>
                      <a:r>
                        <a:rPr lang="en-US" sz="2000" b="0" strike="noStrike" dirty="0">
                          <a:solidFill>
                            <a:schemeClr val="tx1"/>
                          </a:solidFill>
                        </a:rPr>
                        <a:t>Financial Risk Modeling</a:t>
                      </a:r>
                    </a:p>
                  </a:txBody>
                  <a:tcPr/>
                </a:tc>
                <a:extLst>
                  <a:ext uri="{0D108BD9-81ED-4DB2-BD59-A6C34878D82A}">
                    <a16:rowId xmlns:a16="http://schemas.microsoft.com/office/drawing/2014/main" xmlns="" val="10005"/>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r>
                        <a:rPr lang="en-US" sz="2000" b="0" strike="noStrike" dirty="0">
                          <a:solidFill>
                            <a:schemeClr val="tx1"/>
                          </a:solidFill>
                        </a:rPr>
                        <a:t>Non-Traditional Markets</a:t>
                      </a:r>
                    </a:p>
                  </a:txBody>
                  <a:tcPr/>
                </a:tc>
                <a:extLst>
                  <a:ext uri="{0D108BD9-81ED-4DB2-BD59-A6C34878D82A}">
                    <a16:rowId xmlns:a16="http://schemas.microsoft.com/office/drawing/2014/main" xmlns="" val="3853070941"/>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endParaRPr lang="en-US" sz="2000" b="0" strike="noStrike" dirty="0">
                        <a:solidFill>
                          <a:schemeClr val="tx1"/>
                        </a:solidFill>
                      </a:endParaRPr>
                    </a:p>
                  </a:txBody>
                  <a:tcPr/>
                </a:tc>
                <a:extLst>
                  <a:ext uri="{0D108BD9-81ED-4DB2-BD59-A6C34878D82A}">
                    <a16:rowId xmlns:a16="http://schemas.microsoft.com/office/drawing/2014/main" xmlns="" val="3086568558"/>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endParaRPr lang="en-US"/>
                    </a:p>
                  </a:txBody>
                  <a:tcPr/>
                </a:tc>
                <a:extLst>
                  <a:ext uri="{0D108BD9-81ED-4DB2-BD59-A6C34878D82A}">
                    <a16:rowId xmlns:a16="http://schemas.microsoft.com/office/drawing/2014/main" xmlns="" val="1739476882"/>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endParaRPr lang="en-US" dirty="0"/>
                    </a:p>
                  </a:txBody>
                  <a:tcPr/>
                </a:tc>
                <a:extLst>
                  <a:ext uri="{0D108BD9-81ED-4DB2-BD59-A6C34878D82A}">
                    <a16:rowId xmlns:a16="http://schemas.microsoft.com/office/drawing/2014/main" xmlns="" val="4176223156"/>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endParaRPr lang="en-US" sz="2000" b="0" strike="noStrike" dirty="0">
                        <a:solidFill>
                          <a:schemeClr val="tx1"/>
                        </a:solidFill>
                      </a:endParaRPr>
                    </a:p>
                  </a:txBody>
                  <a:tcPr/>
                </a:tc>
                <a:extLst>
                  <a:ext uri="{0D108BD9-81ED-4DB2-BD59-A6C34878D82A}">
                    <a16:rowId xmlns:a16="http://schemas.microsoft.com/office/drawing/2014/main" xmlns="" val="375788903"/>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endParaRPr lang="en-US" sz="2000" b="0" strike="noStrike" dirty="0">
                        <a:solidFill>
                          <a:schemeClr val="tx1"/>
                        </a:solidFill>
                      </a:endParaRPr>
                    </a:p>
                  </a:txBody>
                  <a:tcPr/>
                </a:tc>
                <a:extLst>
                  <a:ext uri="{0D108BD9-81ED-4DB2-BD59-A6C34878D82A}">
                    <a16:rowId xmlns:a16="http://schemas.microsoft.com/office/drawing/2014/main" xmlns="" val="1479263652"/>
                  </a:ext>
                </a:extLst>
              </a:tr>
            </a:tbl>
          </a:graphicData>
        </a:graphic>
      </p:graphicFrame>
      <p:sp>
        <p:nvSpPr>
          <p:cNvPr id="5" name="Date Placeholder 4"/>
          <p:cNvSpPr>
            <a:spLocks noGrp="1"/>
          </p:cNvSpPr>
          <p:nvPr>
            <p:ph type="dt" sz="half" idx="10"/>
          </p:nvPr>
        </p:nvSpPr>
        <p:spPr/>
        <p:txBody>
          <a:bodyPr/>
          <a:lstStyle/>
          <a:p>
            <a:fld id="{9B19E99B-5349-415A-8E56-8E989211A366}" type="datetime1">
              <a:rPr lang="en-US" smtClean="0"/>
              <a:t>8/27/2019</a:t>
            </a:fld>
            <a:endParaRPr lang="en-US"/>
          </a:p>
        </p:txBody>
      </p:sp>
      <p:sp>
        <p:nvSpPr>
          <p:cNvPr id="6" name="Footer Placeholder 5"/>
          <p:cNvSpPr>
            <a:spLocks noGrp="1"/>
          </p:cNvSpPr>
          <p:nvPr>
            <p:ph type="ftr" sz="quarter" idx="11"/>
          </p:nvPr>
        </p:nvSpPr>
        <p:spPr/>
        <p:txBody>
          <a:bodyPr/>
          <a:lstStyle/>
          <a:p>
            <a:r>
              <a:rPr lang="en-US" dirty="0"/>
              <a:t>Kwartler</a:t>
            </a:r>
          </a:p>
        </p:txBody>
      </p:sp>
      <p:sp>
        <p:nvSpPr>
          <p:cNvPr id="7" name="Slide Number Placeholder 6"/>
          <p:cNvSpPr>
            <a:spLocks noGrp="1"/>
          </p:cNvSpPr>
          <p:nvPr>
            <p:ph type="sldNum" sz="quarter" idx="4"/>
          </p:nvPr>
        </p:nvSpPr>
        <p:spPr>
          <a:xfrm>
            <a:off x="8610600" y="6356350"/>
            <a:ext cx="1996996" cy="365125"/>
          </a:xfrm>
        </p:spPr>
        <p:txBody>
          <a:bodyPr/>
          <a:lstStyle/>
          <a:p>
            <a:fld id="{37290FF7-652B-4475-AEAB-8B1A5D23AE09}" type="slidenum">
              <a:rPr lang="en-US" smtClean="0"/>
              <a:t>49</a:t>
            </a:fld>
            <a:endParaRPr lang="en-US"/>
          </a:p>
        </p:txBody>
      </p:sp>
    </p:spTree>
    <p:extLst>
      <p:ext uri="{BB962C8B-B14F-4D97-AF65-F5344CB8AC3E}">
        <p14:creationId xmlns:p14="http://schemas.microsoft.com/office/powerpoint/2010/main" val="4558265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80753" y="365127"/>
            <a:ext cx="11344940" cy="591477"/>
          </a:xfrm>
        </p:spPr>
        <p:txBody>
          <a:bodyPr>
            <a:normAutofit fontScale="90000"/>
          </a:bodyPr>
          <a:lstStyle/>
          <a:p>
            <a:r>
              <a:rPr lang="en-US" dirty="0"/>
              <a:t>Securities Trading can be distilled into 4 categories</a:t>
            </a:r>
          </a:p>
        </p:txBody>
      </p:sp>
      <p:sp>
        <p:nvSpPr>
          <p:cNvPr id="2" name="Date Placeholder 1"/>
          <p:cNvSpPr>
            <a:spLocks noGrp="1"/>
          </p:cNvSpPr>
          <p:nvPr>
            <p:ph type="dt" sz="half" idx="10"/>
          </p:nvPr>
        </p:nvSpPr>
        <p:spPr/>
        <p:txBody>
          <a:bodyPr/>
          <a:lstStyle/>
          <a:p>
            <a:fld id="{6700A58B-DD98-43D0-B791-721480A02982}" type="datetime1">
              <a:rPr lang="en-US" smtClean="0"/>
              <a:t>8/27/2019</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6" name="Rectangle 5"/>
          <p:cNvSpPr/>
          <p:nvPr/>
        </p:nvSpPr>
        <p:spPr>
          <a:xfrm>
            <a:off x="243840" y="1257300"/>
            <a:ext cx="11704320" cy="4408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t>Belief Based Investing</a:t>
            </a:r>
          </a:p>
        </p:txBody>
      </p:sp>
      <p:sp>
        <p:nvSpPr>
          <p:cNvPr id="9" name="TextBox 8"/>
          <p:cNvSpPr txBox="1"/>
          <p:nvPr/>
        </p:nvSpPr>
        <p:spPr>
          <a:xfrm>
            <a:off x="243840" y="1905001"/>
            <a:ext cx="11704320" cy="646331"/>
          </a:xfrm>
          <a:prstGeom prst="rect">
            <a:avLst/>
          </a:prstGeom>
          <a:noFill/>
        </p:spPr>
        <p:txBody>
          <a:bodyPr wrap="square" rtlCol="0">
            <a:spAutoFit/>
          </a:bodyPr>
          <a:lstStyle/>
          <a:p>
            <a:r>
              <a:rPr lang="en-US" dirty="0"/>
              <a:t>The intrinsic value of a company is appealing regardless of market &amp; financial factors.  As a result, intrinsic value changes trigger buy/sell action.</a:t>
            </a:r>
          </a:p>
        </p:txBody>
      </p:sp>
      <p:pic>
        <p:nvPicPr>
          <p:cNvPr id="3074" name="Picture 2" descr="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364" y="3028267"/>
            <a:ext cx="4054406" cy="2705100"/>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8610600" y="6094740"/>
            <a:ext cx="3501656" cy="261610"/>
          </a:xfrm>
          <a:prstGeom prst="rect">
            <a:avLst/>
          </a:prstGeom>
        </p:spPr>
        <p:txBody>
          <a:bodyPr wrap="square">
            <a:spAutoFit/>
          </a:bodyPr>
          <a:lstStyle/>
          <a:p>
            <a:r>
              <a:rPr lang="en-US" sz="1100" dirty="0">
                <a:hlinkClick r:id="rId4"/>
              </a:rPr>
              <a:t>https://www.steadygo.digital/blog/terrible-stock-photos/</a:t>
            </a:r>
            <a:endParaRPr lang="en-US" sz="1100" dirty="0"/>
          </a:p>
        </p:txBody>
      </p:sp>
      <p:sp>
        <p:nvSpPr>
          <p:cNvPr id="11" name="Oval Callout 10"/>
          <p:cNvSpPr/>
          <p:nvPr/>
        </p:nvSpPr>
        <p:spPr>
          <a:xfrm>
            <a:off x="6145619" y="2553536"/>
            <a:ext cx="4166633" cy="1409700"/>
          </a:xfrm>
          <a:prstGeom prst="wedgeEllipseCallout">
            <a:avLst>
              <a:gd name="adj1" fmla="val -113049"/>
              <a:gd name="adj2" fmla="val 75275"/>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 like Wonder bread, so I bought stock in Flower Foods (FLO) since they make it.</a:t>
            </a:r>
          </a:p>
        </p:txBody>
      </p:sp>
      <p:sp>
        <p:nvSpPr>
          <p:cNvPr id="12" name="Slide Number Placeholder 4">
            <a:extLst>
              <a:ext uri="{FF2B5EF4-FFF2-40B4-BE49-F238E27FC236}">
                <a16:creationId xmlns:a16="http://schemas.microsoft.com/office/drawing/2014/main" xmlns="" id="{C0A9752A-AC6D-4EFE-8D1C-275058B6C364}"/>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5</a:t>
            </a:fld>
            <a:endParaRPr lang="en-US" dirty="0"/>
          </a:p>
        </p:txBody>
      </p:sp>
    </p:spTree>
    <p:extLst>
      <p:ext uri="{BB962C8B-B14F-4D97-AF65-F5344CB8AC3E}">
        <p14:creationId xmlns:p14="http://schemas.microsoft.com/office/powerpoint/2010/main" val="257691652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Relative Strength Index (RSI)</a:t>
            </a:r>
          </a:p>
        </p:txBody>
      </p:sp>
      <p:sp>
        <p:nvSpPr>
          <p:cNvPr id="2" name="Date Placeholder 1"/>
          <p:cNvSpPr>
            <a:spLocks noGrp="1"/>
          </p:cNvSpPr>
          <p:nvPr>
            <p:ph type="dt" sz="half" idx="10"/>
          </p:nvPr>
        </p:nvSpPr>
        <p:spPr/>
        <p:txBody>
          <a:bodyPr/>
          <a:lstStyle/>
          <a:p>
            <a:fld id="{6700A58B-DD98-43D0-B791-721480A02982}" type="datetime1">
              <a:rPr lang="en-US" smtClean="0"/>
              <a:t>8/27/2019</a:t>
            </a:fld>
            <a:endParaRPr lang="en-US"/>
          </a:p>
        </p:txBody>
      </p:sp>
      <p:sp>
        <p:nvSpPr>
          <p:cNvPr id="5" name="Footer Placeholder 4"/>
          <p:cNvSpPr>
            <a:spLocks noGrp="1"/>
          </p:cNvSpPr>
          <p:nvPr>
            <p:ph type="ftr" sz="quarter" idx="11"/>
          </p:nvPr>
        </p:nvSpPr>
        <p:spPr/>
        <p:txBody>
          <a:bodyPr/>
          <a:lstStyle/>
          <a:p>
            <a:r>
              <a:rPr lang="en-US" dirty="0"/>
              <a:t>Kwartler</a:t>
            </a:r>
          </a:p>
        </p:txBody>
      </p:sp>
      <p:pic>
        <p:nvPicPr>
          <p:cNvPr id="1026" name="Picture 2" descr="Image result for dashboard gaug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93925" y="1771651"/>
            <a:ext cx="2857500" cy="28575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5559900" y="1975088"/>
            <a:ext cx="4657725" cy="1754326"/>
          </a:xfrm>
          <a:prstGeom prst="rect">
            <a:avLst/>
          </a:prstGeom>
          <a:noFill/>
        </p:spPr>
        <p:txBody>
          <a:bodyPr wrap="square" rtlCol="0">
            <a:spAutoFit/>
          </a:bodyPr>
          <a:lstStyle/>
          <a:p>
            <a:r>
              <a:rPr lang="en-US" dirty="0"/>
              <a:t>Momentum Oscillator</a:t>
            </a:r>
          </a:p>
          <a:p>
            <a:pPr marL="285750" indent="-285750">
              <a:buFont typeface="Arial" panose="020B0604020202020204" pitchFamily="34" charset="0"/>
              <a:buChar char="•"/>
            </a:pPr>
            <a:r>
              <a:rPr lang="en-US" dirty="0"/>
              <a:t>Index between 0-100 </a:t>
            </a:r>
          </a:p>
          <a:p>
            <a:pPr marL="285750" indent="-285750">
              <a:buFont typeface="Arial" panose="020B0604020202020204" pitchFamily="34" charset="0"/>
              <a:buChar char="•"/>
            </a:pPr>
            <a:r>
              <a:rPr lang="en-US" dirty="0"/>
              <a:t>Compares average gains and losses in 14 day periods (“n”)</a:t>
            </a:r>
          </a:p>
          <a:p>
            <a:pPr marL="285750" indent="-285750">
              <a:buFont typeface="Arial" panose="020B0604020202020204" pitchFamily="34" charset="0"/>
              <a:buChar char="•"/>
            </a:pPr>
            <a:r>
              <a:rPr lang="en-US" dirty="0"/>
              <a:t>Usually interpreted as an overbought/oversold (over 70 / below 30)</a:t>
            </a:r>
          </a:p>
        </p:txBody>
      </p:sp>
      <p:sp>
        <p:nvSpPr>
          <p:cNvPr id="7" name="TextBox 6"/>
          <p:cNvSpPr txBox="1"/>
          <p:nvPr/>
        </p:nvSpPr>
        <p:spPr>
          <a:xfrm>
            <a:off x="8005796" y="6018663"/>
            <a:ext cx="2662204" cy="276999"/>
          </a:xfrm>
          <a:prstGeom prst="rect">
            <a:avLst/>
          </a:prstGeom>
          <a:noFill/>
        </p:spPr>
        <p:txBody>
          <a:bodyPr wrap="none" rtlCol="0">
            <a:spAutoFit/>
          </a:bodyPr>
          <a:lstStyle/>
          <a:p>
            <a:r>
              <a:rPr lang="en-US" sz="1200" i="1" dirty="0"/>
              <a:t>* Usually uses EMA but we will do SMA.</a:t>
            </a:r>
          </a:p>
        </p:txBody>
      </p:sp>
      <p:sp>
        <p:nvSpPr>
          <p:cNvPr id="9" name="Slide Number Placeholder 4">
            <a:extLst>
              <a:ext uri="{FF2B5EF4-FFF2-40B4-BE49-F238E27FC236}">
                <a16:creationId xmlns:a16="http://schemas.microsoft.com/office/drawing/2014/main" xmlns="" id="{6B031C50-6FD4-402B-AF61-E0E7C954B4FC}"/>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50</a:t>
            </a:fld>
            <a:endParaRPr lang="en-US" dirty="0"/>
          </a:p>
        </p:txBody>
      </p:sp>
    </p:spTree>
    <p:extLst>
      <p:ext uri="{BB962C8B-B14F-4D97-AF65-F5344CB8AC3E}">
        <p14:creationId xmlns:p14="http://schemas.microsoft.com/office/powerpoint/2010/main" val="38076311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Creates a control chart.</a:t>
            </a:r>
          </a:p>
        </p:txBody>
      </p:sp>
      <p:sp>
        <p:nvSpPr>
          <p:cNvPr id="2" name="Date Placeholder 1"/>
          <p:cNvSpPr>
            <a:spLocks noGrp="1"/>
          </p:cNvSpPr>
          <p:nvPr>
            <p:ph type="dt" sz="half" idx="10"/>
          </p:nvPr>
        </p:nvSpPr>
        <p:spPr/>
        <p:txBody>
          <a:bodyPr/>
          <a:lstStyle/>
          <a:p>
            <a:fld id="{6700A58B-DD98-43D0-B791-721480A02982}" type="datetime1">
              <a:rPr lang="en-US" smtClean="0"/>
              <a:t>8/27/2019</a:t>
            </a:fld>
            <a:endParaRPr lang="en-US"/>
          </a:p>
        </p:txBody>
      </p:sp>
      <p:sp>
        <p:nvSpPr>
          <p:cNvPr id="5" name="Footer Placeholder 4"/>
          <p:cNvSpPr>
            <a:spLocks noGrp="1"/>
          </p:cNvSpPr>
          <p:nvPr>
            <p:ph type="ftr" sz="quarter" idx="11"/>
          </p:nvPr>
        </p:nvSpPr>
        <p:spPr/>
        <p:txBody>
          <a:bodyPr/>
          <a:lstStyle/>
          <a:p>
            <a:r>
              <a:rPr lang="en-US" dirty="0"/>
              <a:t>Kwartler</a:t>
            </a:r>
          </a:p>
        </p:txBody>
      </p:sp>
      <p:cxnSp>
        <p:nvCxnSpPr>
          <p:cNvPr id="7" name="Straight Arrow Connector 6"/>
          <p:cNvCxnSpPr/>
          <p:nvPr/>
        </p:nvCxnSpPr>
        <p:spPr>
          <a:xfrm>
            <a:off x="3552825" y="4872038"/>
            <a:ext cx="5829300" cy="0"/>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V="1">
            <a:off x="3271837" y="1971675"/>
            <a:ext cx="0" cy="2905126"/>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5710238" y="5086350"/>
            <a:ext cx="663964" cy="369332"/>
          </a:xfrm>
          <a:prstGeom prst="rect">
            <a:avLst/>
          </a:prstGeom>
          <a:noFill/>
        </p:spPr>
        <p:txBody>
          <a:bodyPr wrap="none" rtlCol="0">
            <a:spAutoFit/>
          </a:bodyPr>
          <a:lstStyle/>
          <a:p>
            <a:r>
              <a:rPr lang="en-US" dirty="0"/>
              <a:t>TIME</a:t>
            </a:r>
          </a:p>
        </p:txBody>
      </p:sp>
      <p:sp>
        <p:nvSpPr>
          <p:cNvPr id="13" name="TextBox 12"/>
          <p:cNvSpPr txBox="1"/>
          <p:nvPr/>
        </p:nvSpPr>
        <p:spPr>
          <a:xfrm rot="16200000">
            <a:off x="2647951" y="3438525"/>
            <a:ext cx="523092" cy="369332"/>
          </a:xfrm>
          <a:prstGeom prst="rect">
            <a:avLst/>
          </a:prstGeom>
          <a:noFill/>
        </p:spPr>
        <p:txBody>
          <a:bodyPr wrap="none" rtlCol="0">
            <a:spAutoFit/>
          </a:bodyPr>
          <a:lstStyle/>
          <a:p>
            <a:r>
              <a:rPr lang="en-US" dirty="0"/>
              <a:t>RSI </a:t>
            </a:r>
          </a:p>
        </p:txBody>
      </p:sp>
      <p:cxnSp>
        <p:nvCxnSpPr>
          <p:cNvPr id="15" name="Straight Connector 14"/>
          <p:cNvCxnSpPr/>
          <p:nvPr/>
        </p:nvCxnSpPr>
        <p:spPr>
          <a:xfrm>
            <a:off x="3381375" y="2900363"/>
            <a:ext cx="5829300" cy="0"/>
          </a:xfrm>
          <a:prstGeom prst="line">
            <a:avLst/>
          </a:prstGeom>
          <a:ln>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3433763" y="4010025"/>
            <a:ext cx="5829300" cy="0"/>
          </a:xfrm>
          <a:prstGeom prst="line">
            <a:avLst/>
          </a:prstGeom>
          <a:ln>
            <a:solidFill>
              <a:schemeClr val="accent2"/>
            </a:solidFill>
            <a:prstDash val="dash"/>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2847975" y="2724150"/>
            <a:ext cx="418704" cy="369332"/>
          </a:xfrm>
          <a:prstGeom prst="rect">
            <a:avLst/>
          </a:prstGeom>
          <a:noFill/>
        </p:spPr>
        <p:txBody>
          <a:bodyPr wrap="none" rtlCol="0">
            <a:spAutoFit/>
          </a:bodyPr>
          <a:lstStyle/>
          <a:p>
            <a:r>
              <a:rPr lang="en-US" dirty="0"/>
              <a:t>70</a:t>
            </a:r>
          </a:p>
        </p:txBody>
      </p:sp>
      <p:sp>
        <p:nvSpPr>
          <p:cNvPr id="18" name="TextBox 17"/>
          <p:cNvSpPr txBox="1"/>
          <p:nvPr/>
        </p:nvSpPr>
        <p:spPr>
          <a:xfrm>
            <a:off x="2857500" y="3833813"/>
            <a:ext cx="418704" cy="369332"/>
          </a:xfrm>
          <a:prstGeom prst="rect">
            <a:avLst/>
          </a:prstGeom>
          <a:noFill/>
        </p:spPr>
        <p:txBody>
          <a:bodyPr wrap="none" rtlCol="0">
            <a:spAutoFit/>
          </a:bodyPr>
          <a:lstStyle/>
          <a:p>
            <a:r>
              <a:rPr lang="en-US" dirty="0"/>
              <a:t>30</a:t>
            </a:r>
          </a:p>
        </p:txBody>
      </p:sp>
      <p:cxnSp>
        <p:nvCxnSpPr>
          <p:cNvPr id="20" name="Straight Connector 19"/>
          <p:cNvCxnSpPr/>
          <p:nvPr/>
        </p:nvCxnSpPr>
        <p:spPr>
          <a:xfrm flipV="1">
            <a:off x="3537686" y="3682124"/>
            <a:ext cx="600075" cy="85725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4123472" y="3696412"/>
            <a:ext cx="457200" cy="428625"/>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V="1">
            <a:off x="4580673" y="3067762"/>
            <a:ext cx="728663" cy="1071563"/>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flipV="1">
            <a:off x="5304430" y="2782012"/>
            <a:ext cx="533542" cy="288734"/>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flipV="1">
            <a:off x="5836694" y="2511188"/>
            <a:ext cx="259307" cy="272956"/>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flipH="1" flipV="1">
            <a:off x="6089176" y="2524836"/>
            <a:ext cx="388962" cy="443552"/>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flipH="1">
            <a:off x="6471314" y="2756848"/>
            <a:ext cx="511791" cy="197892"/>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flipH="1" flipV="1">
            <a:off x="6964907" y="2759122"/>
            <a:ext cx="388962" cy="443552"/>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flipH="1" flipV="1">
            <a:off x="7340221" y="3195851"/>
            <a:ext cx="263857" cy="147851"/>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H="1" flipV="1">
            <a:off x="7574509" y="3327780"/>
            <a:ext cx="179695" cy="206991"/>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H="1" flipV="1">
            <a:off x="7747381" y="3527947"/>
            <a:ext cx="179695" cy="206991"/>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flipH="1" flipV="1">
            <a:off x="7899781" y="3707643"/>
            <a:ext cx="179695" cy="206991"/>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flipH="1" flipV="1">
            <a:off x="8038533" y="3866866"/>
            <a:ext cx="179695" cy="206991"/>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flipH="1" flipV="1">
            <a:off x="8190933" y="4039737"/>
            <a:ext cx="179695" cy="206991"/>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flipH="1" flipV="1">
            <a:off x="8356981" y="4233081"/>
            <a:ext cx="229736" cy="79613"/>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flipH="1">
            <a:off x="8557149" y="4237630"/>
            <a:ext cx="213813" cy="65964"/>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flipH="1" flipV="1">
            <a:off x="8770962" y="4244454"/>
            <a:ext cx="152401" cy="145576"/>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flipH="1">
            <a:off x="8923363" y="4312694"/>
            <a:ext cx="209265" cy="84161"/>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flipH="1">
            <a:off x="9123531" y="3896436"/>
            <a:ext cx="145575" cy="42763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66" name="Oval 65"/>
          <p:cNvSpPr/>
          <p:nvPr/>
        </p:nvSpPr>
        <p:spPr>
          <a:xfrm>
            <a:off x="4625162" y="3919869"/>
            <a:ext cx="148856" cy="148856"/>
          </a:xfrm>
          <a:prstGeom prst="ellipse">
            <a:avLst/>
          </a:prstGeom>
          <a:solidFill>
            <a:srgbClr val="92D05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p:cNvSpPr/>
          <p:nvPr/>
        </p:nvSpPr>
        <p:spPr>
          <a:xfrm>
            <a:off x="5596269" y="2828260"/>
            <a:ext cx="148856" cy="148856"/>
          </a:xfrm>
          <a:prstGeom prst="ellipse">
            <a:avLst/>
          </a:prstGeom>
          <a:solidFill>
            <a:srgbClr val="FF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Slide Number Placeholder 4">
            <a:extLst>
              <a:ext uri="{FF2B5EF4-FFF2-40B4-BE49-F238E27FC236}">
                <a16:creationId xmlns:a16="http://schemas.microsoft.com/office/drawing/2014/main" xmlns="" id="{460F6B70-28EA-4657-845D-5172510A46ED}"/>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51</a:t>
            </a:fld>
            <a:endParaRPr lang="en-US" dirty="0"/>
          </a:p>
        </p:txBody>
      </p:sp>
      <p:sp>
        <p:nvSpPr>
          <p:cNvPr id="4" name="TextBox 3">
            <a:extLst>
              <a:ext uri="{FF2B5EF4-FFF2-40B4-BE49-F238E27FC236}">
                <a16:creationId xmlns:a16="http://schemas.microsoft.com/office/drawing/2014/main" xmlns="" id="{C4D063CC-05F8-48E2-8F52-B8E41D3A6E0B}"/>
              </a:ext>
            </a:extLst>
          </p:cNvPr>
          <p:cNvSpPr txBox="1"/>
          <p:nvPr/>
        </p:nvSpPr>
        <p:spPr>
          <a:xfrm>
            <a:off x="9382125" y="4539374"/>
            <a:ext cx="718466" cy="276999"/>
          </a:xfrm>
          <a:prstGeom prst="rect">
            <a:avLst/>
          </a:prstGeom>
          <a:noFill/>
        </p:spPr>
        <p:txBody>
          <a:bodyPr wrap="none" rtlCol="0">
            <a:spAutoFit/>
          </a:bodyPr>
          <a:lstStyle/>
          <a:p>
            <a:r>
              <a:rPr lang="en-US" sz="1200" dirty="0"/>
              <a:t>oversold</a:t>
            </a:r>
          </a:p>
        </p:txBody>
      </p:sp>
      <p:sp>
        <p:nvSpPr>
          <p:cNvPr id="59" name="TextBox 58">
            <a:extLst>
              <a:ext uri="{FF2B5EF4-FFF2-40B4-BE49-F238E27FC236}">
                <a16:creationId xmlns:a16="http://schemas.microsoft.com/office/drawing/2014/main" xmlns="" id="{E4D714CD-8C81-4C97-864E-586DB221F300}"/>
              </a:ext>
            </a:extLst>
          </p:cNvPr>
          <p:cNvSpPr txBox="1"/>
          <p:nvPr/>
        </p:nvSpPr>
        <p:spPr>
          <a:xfrm>
            <a:off x="9382125" y="2447151"/>
            <a:ext cx="907236" cy="276999"/>
          </a:xfrm>
          <a:prstGeom prst="rect">
            <a:avLst/>
          </a:prstGeom>
          <a:noFill/>
        </p:spPr>
        <p:txBody>
          <a:bodyPr wrap="none" rtlCol="0">
            <a:spAutoFit/>
          </a:bodyPr>
          <a:lstStyle/>
          <a:p>
            <a:r>
              <a:rPr lang="en-US" sz="1200" dirty="0"/>
              <a:t>overbought</a:t>
            </a:r>
          </a:p>
        </p:txBody>
      </p:sp>
      <p:sp>
        <p:nvSpPr>
          <p:cNvPr id="61" name="Oval 60">
            <a:extLst>
              <a:ext uri="{FF2B5EF4-FFF2-40B4-BE49-F238E27FC236}">
                <a16:creationId xmlns:a16="http://schemas.microsoft.com/office/drawing/2014/main" xmlns="" id="{6F2D327D-756B-4BB2-BCE6-953C8FA2F13F}"/>
              </a:ext>
            </a:extLst>
          </p:cNvPr>
          <p:cNvSpPr/>
          <p:nvPr/>
        </p:nvSpPr>
        <p:spPr>
          <a:xfrm>
            <a:off x="9128336" y="3926247"/>
            <a:ext cx="148856" cy="148856"/>
          </a:xfrm>
          <a:prstGeom prst="ellipse">
            <a:avLst/>
          </a:prstGeom>
          <a:solidFill>
            <a:srgbClr val="92D05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ight Brace 62">
            <a:extLst>
              <a:ext uri="{FF2B5EF4-FFF2-40B4-BE49-F238E27FC236}">
                <a16:creationId xmlns:a16="http://schemas.microsoft.com/office/drawing/2014/main" xmlns="" id="{50F59AA5-08DF-426E-ADE7-2B8E7280E993}"/>
              </a:ext>
            </a:extLst>
          </p:cNvPr>
          <p:cNvSpPr/>
          <p:nvPr/>
        </p:nvSpPr>
        <p:spPr>
          <a:xfrm rot="5400000">
            <a:off x="5146198" y="3739555"/>
            <a:ext cx="116758" cy="1011321"/>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7" name="TextBox 86">
            <a:extLst>
              <a:ext uri="{FF2B5EF4-FFF2-40B4-BE49-F238E27FC236}">
                <a16:creationId xmlns:a16="http://schemas.microsoft.com/office/drawing/2014/main" xmlns="" id="{3972FDF1-B920-401B-9F4A-73BFE223DE1A}"/>
              </a:ext>
            </a:extLst>
          </p:cNvPr>
          <p:cNvSpPr txBox="1"/>
          <p:nvPr/>
        </p:nvSpPr>
        <p:spPr>
          <a:xfrm>
            <a:off x="4883014" y="4384796"/>
            <a:ext cx="643125" cy="261610"/>
          </a:xfrm>
          <a:prstGeom prst="rect">
            <a:avLst/>
          </a:prstGeom>
          <a:noFill/>
        </p:spPr>
        <p:txBody>
          <a:bodyPr wrap="none" rtlCol="0">
            <a:spAutoFit/>
          </a:bodyPr>
          <a:lstStyle/>
          <a:p>
            <a:r>
              <a:rPr lang="en-US" sz="1100" dirty="0"/>
              <a:t>Buy/sell</a:t>
            </a:r>
          </a:p>
        </p:txBody>
      </p:sp>
      <p:sp>
        <p:nvSpPr>
          <p:cNvPr id="88" name="Rectangle 87">
            <a:extLst>
              <a:ext uri="{FF2B5EF4-FFF2-40B4-BE49-F238E27FC236}">
                <a16:creationId xmlns:a16="http://schemas.microsoft.com/office/drawing/2014/main" xmlns="" id="{659D4798-1D26-4C8C-B91A-83AF982D5F3F}"/>
              </a:ext>
            </a:extLst>
          </p:cNvPr>
          <p:cNvSpPr/>
          <p:nvPr/>
        </p:nvSpPr>
        <p:spPr>
          <a:xfrm>
            <a:off x="200247" y="5735896"/>
            <a:ext cx="11791506" cy="57139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When the RSI dips below a threshold (30) the stock is considered “oversold” meaning the market has overreacted indicating a buying opportunity.  RSI greater than 70 indicates the market is over buying the stock so it may be good to exit your position.</a:t>
            </a:r>
          </a:p>
        </p:txBody>
      </p:sp>
    </p:spTree>
    <p:extLst>
      <p:ext uri="{BB962C8B-B14F-4D97-AF65-F5344CB8AC3E}">
        <p14:creationId xmlns:p14="http://schemas.microsoft.com/office/powerpoint/2010/main" val="297548097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Calculating the RSI</a:t>
            </a:r>
          </a:p>
        </p:txBody>
      </p:sp>
      <p:sp>
        <p:nvSpPr>
          <p:cNvPr id="2" name="Date Placeholder 1"/>
          <p:cNvSpPr>
            <a:spLocks noGrp="1"/>
          </p:cNvSpPr>
          <p:nvPr>
            <p:ph type="dt" sz="half" idx="10"/>
          </p:nvPr>
        </p:nvSpPr>
        <p:spPr/>
        <p:txBody>
          <a:bodyPr/>
          <a:lstStyle/>
          <a:p>
            <a:fld id="{6700A58B-DD98-43D0-B791-721480A02982}" type="datetime1">
              <a:rPr lang="en-US" smtClean="0"/>
              <a:t>8/27/2019</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8" name="TextBox 7"/>
          <p:cNvSpPr txBox="1"/>
          <p:nvPr/>
        </p:nvSpPr>
        <p:spPr>
          <a:xfrm>
            <a:off x="4269975" y="2108026"/>
            <a:ext cx="3635291" cy="523220"/>
          </a:xfrm>
          <a:prstGeom prst="rect">
            <a:avLst/>
          </a:prstGeom>
          <a:noFill/>
        </p:spPr>
        <p:txBody>
          <a:bodyPr wrap="none" rtlCol="0">
            <a:spAutoFit/>
          </a:bodyPr>
          <a:lstStyle>
            <a:defPPr>
              <a:defRPr lang="en-US"/>
            </a:defPPr>
            <a:lvl1pPr>
              <a:defRPr sz="2800" b="1"/>
            </a:lvl1pPr>
          </a:lstStyle>
          <a:p>
            <a:r>
              <a:rPr lang="en-US" dirty="0"/>
              <a:t>RSI = 100 - (100 / 1+RS)</a:t>
            </a:r>
          </a:p>
        </p:txBody>
      </p:sp>
      <p:sp>
        <p:nvSpPr>
          <p:cNvPr id="9" name="TextBox 8"/>
          <p:cNvSpPr txBox="1"/>
          <p:nvPr/>
        </p:nvSpPr>
        <p:spPr>
          <a:xfrm>
            <a:off x="4195274" y="4477941"/>
            <a:ext cx="3784690" cy="523220"/>
          </a:xfrm>
          <a:prstGeom prst="rect">
            <a:avLst/>
          </a:prstGeom>
          <a:noFill/>
        </p:spPr>
        <p:txBody>
          <a:bodyPr wrap="none" rtlCol="0">
            <a:spAutoFit/>
          </a:bodyPr>
          <a:lstStyle/>
          <a:p>
            <a:r>
              <a:rPr lang="en-US" sz="2800" b="1" dirty="0"/>
              <a:t>RS = </a:t>
            </a:r>
            <a:r>
              <a:rPr lang="en-US" sz="2800" b="1" dirty="0" err="1"/>
              <a:t>Avg</a:t>
            </a:r>
            <a:r>
              <a:rPr lang="en-US" sz="2800" b="1" dirty="0"/>
              <a:t> Gain / </a:t>
            </a:r>
            <a:r>
              <a:rPr lang="en-US" sz="2800" b="1" dirty="0" err="1"/>
              <a:t>Avg</a:t>
            </a:r>
            <a:r>
              <a:rPr lang="en-US" sz="2800" b="1" dirty="0"/>
              <a:t> Loss</a:t>
            </a:r>
          </a:p>
        </p:txBody>
      </p:sp>
      <p:sp>
        <p:nvSpPr>
          <p:cNvPr id="10" name="TextBox 9"/>
          <p:cNvSpPr txBox="1"/>
          <p:nvPr/>
        </p:nvSpPr>
        <p:spPr>
          <a:xfrm>
            <a:off x="1326714" y="5240741"/>
            <a:ext cx="9538573" cy="646331"/>
          </a:xfrm>
          <a:prstGeom prst="rect">
            <a:avLst/>
          </a:prstGeom>
          <a:noFill/>
        </p:spPr>
        <p:txBody>
          <a:bodyPr wrap="none" rtlCol="0">
            <a:spAutoFit/>
          </a:bodyPr>
          <a:lstStyle/>
          <a:p>
            <a:r>
              <a:rPr lang="en-US" dirty="0" err="1"/>
              <a:t>Avg</a:t>
            </a:r>
            <a:r>
              <a:rPr lang="en-US" dirty="0"/>
              <a:t> Gain = For “up” days, total number of points up / number of “up” days (14 trading days)</a:t>
            </a:r>
          </a:p>
          <a:p>
            <a:r>
              <a:rPr lang="en-US" dirty="0" err="1"/>
              <a:t>Avg</a:t>
            </a:r>
            <a:r>
              <a:rPr lang="en-US" dirty="0"/>
              <a:t> Loss = For “down” days, total number of points down/ number of “down” days (14 trading days)</a:t>
            </a:r>
          </a:p>
        </p:txBody>
      </p:sp>
      <p:sp>
        <p:nvSpPr>
          <p:cNvPr id="11" name="TextBox 10"/>
          <p:cNvSpPr txBox="1"/>
          <p:nvPr/>
        </p:nvSpPr>
        <p:spPr>
          <a:xfrm>
            <a:off x="5536442" y="3357349"/>
            <a:ext cx="1215782" cy="369332"/>
          </a:xfrm>
          <a:prstGeom prst="rect">
            <a:avLst/>
          </a:prstGeom>
          <a:noFill/>
        </p:spPr>
        <p:txBody>
          <a:bodyPr wrap="none" rtlCol="0">
            <a:spAutoFit/>
          </a:bodyPr>
          <a:lstStyle/>
          <a:p>
            <a:r>
              <a:rPr lang="en-US" dirty="0"/>
              <a:t>Where RS: </a:t>
            </a:r>
          </a:p>
        </p:txBody>
      </p:sp>
      <p:sp>
        <p:nvSpPr>
          <p:cNvPr id="12" name="Slide Number Placeholder 4">
            <a:extLst>
              <a:ext uri="{FF2B5EF4-FFF2-40B4-BE49-F238E27FC236}">
                <a16:creationId xmlns:a16="http://schemas.microsoft.com/office/drawing/2014/main" xmlns="" id="{0E3ADDFC-F83A-49BE-92E9-977345BE0EB3}"/>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52</a:t>
            </a:fld>
            <a:endParaRPr lang="en-US" dirty="0"/>
          </a:p>
        </p:txBody>
      </p:sp>
    </p:spTree>
    <p:extLst>
      <p:ext uri="{BB962C8B-B14F-4D97-AF65-F5344CB8AC3E}">
        <p14:creationId xmlns:p14="http://schemas.microsoft.com/office/powerpoint/2010/main" val="423746710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Open 5_TTR.R</a:t>
            </a:r>
          </a:p>
        </p:txBody>
      </p:sp>
      <p:sp>
        <p:nvSpPr>
          <p:cNvPr id="2" name="Date Placeholder 1"/>
          <p:cNvSpPr>
            <a:spLocks noGrp="1"/>
          </p:cNvSpPr>
          <p:nvPr>
            <p:ph type="dt" sz="half" idx="10"/>
          </p:nvPr>
        </p:nvSpPr>
        <p:spPr/>
        <p:txBody>
          <a:bodyPr/>
          <a:lstStyle/>
          <a:p>
            <a:fld id="{6700A58B-DD98-43D0-B791-721480A02982}" type="datetime1">
              <a:rPr lang="en-US" smtClean="0"/>
              <a:t>8/27/2019</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6" name="TextBox 5"/>
          <p:cNvSpPr txBox="1"/>
          <p:nvPr/>
        </p:nvSpPr>
        <p:spPr>
          <a:xfrm>
            <a:off x="838200" y="1604188"/>
            <a:ext cx="5641994" cy="1908215"/>
          </a:xfrm>
          <a:prstGeom prst="rect">
            <a:avLst/>
          </a:prstGeom>
          <a:noFill/>
        </p:spPr>
        <p:txBody>
          <a:bodyPr wrap="none" rtlCol="0">
            <a:spAutoFit/>
          </a:bodyPr>
          <a:lstStyle/>
          <a:p>
            <a:r>
              <a:rPr lang="en-US" sz="2800" u="sng" dirty="0"/>
              <a:t>Learning Objective:</a:t>
            </a:r>
          </a:p>
          <a:p>
            <a:pPr marL="285750" indent="-285750">
              <a:buFont typeface="Arial" panose="020B0604020202020204" pitchFamily="34" charset="0"/>
              <a:buChar char="•"/>
            </a:pPr>
            <a:r>
              <a:rPr lang="en-US" dirty="0"/>
              <a:t>Get real stock data</a:t>
            </a:r>
          </a:p>
          <a:p>
            <a:pPr marL="285750" indent="-285750">
              <a:buFont typeface="Arial" panose="020B0604020202020204" pitchFamily="34" charset="0"/>
              <a:buChar char="•"/>
            </a:pPr>
            <a:r>
              <a:rPr lang="en-US" dirty="0"/>
              <a:t>Calculate RSI</a:t>
            </a:r>
          </a:p>
          <a:p>
            <a:pPr marL="285750" indent="-285750">
              <a:buFont typeface="Arial" panose="020B0604020202020204" pitchFamily="34" charset="0"/>
              <a:buChar char="•"/>
            </a:pPr>
            <a:r>
              <a:rPr lang="en-US" dirty="0"/>
              <a:t>Plot a dynamic graph of the closing &amp; RSI indicator</a:t>
            </a:r>
          </a:p>
          <a:p>
            <a:pPr marL="285750" indent="-285750">
              <a:buFont typeface="Arial" panose="020B0604020202020204" pitchFamily="34" charset="0"/>
              <a:buChar char="•"/>
            </a:pPr>
            <a:r>
              <a:rPr lang="en-US" dirty="0"/>
              <a:t>Visually inspect the results of buy/sell actions</a:t>
            </a:r>
          </a:p>
          <a:p>
            <a:pPr marL="285750" indent="-285750">
              <a:buFont typeface="Arial" panose="020B0604020202020204" pitchFamily="34" charset="0"/>
              <a:buChar char="•"/>
            </a:pPr>
            <a:r>
              <a:rPr lang="en-US" dirty="0"/>
              <a:t>Calculate cumulative return for RSI </a:t>
            </a:r>
            <a:r>
              <a:rPr lang="en-US" i="1" dirty="0"/>
              <a:t>and</a:t>
            </a:r>
            <a:r>
              <a:rPr lang="en-US" dirty="0"/>
              <a:t> MACD together</a:t>
            </a:r>
          </a:p>
        </p:txBody>
      </p:sp>
      <p:sp>
        <p:nvSpPr>
          <p:cNvPr id="7" name="Slide Number Placeholder 4">
            <a:extLst>
              <a:ext uri="{FF2B5EF4-FFF2-40B4-BE49-F238E27FC236}">
                <a16:creationId xmlns:a16="http://schemas.microsoft.com/office/drawing/2014/main" xmlns="" id="{0E0383E3-D196-4ACE-8CE4-7BA5AED50CC4}"/>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53</a:t>
            </a:fld>
            <a:endParaRPr lang="en-US" dirty="0"/>
          </a:p>
        </p:txBody>
      </p:sp>
    </p:spTree>
    <p:extLst>
      <p:ext uri="{BB962C8B-B14F-4D97-AF65-F5344CB8AC3E}">
        <p14:creationId xmlns:p14="http://schemas.microsoft.com/office/powerpoint/2010/main" val="377934475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Agenda</a:t>
            </a:r>
          </a:p>
        </p:txBody>
      </p:sp>
      <p:graphicFrame>
        <p:nvGraphicFramePr>
          <p:cNvPr id="4" name="Content Placeholder 3"/>
          <p:cNvGraphicFramePr>
            <a:graphicFrameLocks noGrp="1"/>
          </p:cNvGraphicFramePr>
          <p:nvPr>
            <p:ph idx="1"/>
            <p:extLst/>
          </p:nvPr>
        </p:nvGraphicFramePr>
        <p:xfrm>
          <a:off x="2138364" y="1111250"/>
          <a:ext cx="7915275" cy="4754880"/>
        </p:xfrm>
        <a:graphic>
          <a:graphicData uri="http://schemas.openxmlformats.org/drawingml/2006/table">
            <a:tbl>
              <a:tblPr firstRow="1" bandRow="1">
                <a:tableStyleId>{F5AB1C69-6EDB-4FF4-983F-18BD219EF322}</a:tableStyleId>
              </a:tblPr>
              <a:tblGrid>
                <a:gridCol w="1242805">
                  <a:extLst>
                    <a:ext uri="{9D8B030D-6E8A-4147-A177-3AD203B41FA5}">
                      <a16:colId xmlns:a16="http://schemas.microsoft.com/office/drawing/2014/main" xmlns="" val="20000"/>
                    </a:ext>
                  </a:extLst>
                </a:gridCol>
                <a:gridCol w="861296">
                  <a:extLst>
                    <a:ext uri="{9D8B030D-6E8A-4147-A177-3AD203B41FA5}">
                      <a16:colId xmlns:a16="http://schemas.microsoft.com/office/drawing/2014/main" xmlns="" val="20001"/>
                    </a:ext>
                  </a:extLst>
                </a:gridCol>
                <a:gridCol w="5811174">
                  <a:extLst>
                    <a:ext uri="{9D8B030D-6E8A-4147-A177-3AD203B41FA5}">
                      <a16:colId xmlns:a16="http://schemas.microsoft.com/office/drawing/2014/main" xmlns="" val="20002"/>
                    </a:ext>
                  </a:extLst>
                </a:gridCol>
              </a:tblGrid>
              <a:tr h="370840">
                <a:tc>
                  <a:txBody>
                    <a:bodyPr/>
                    <a:lstStyle/>
                    <a:p>
                      <a:pPr algn="ctr"/>
                      <a:r>
                        <a:rPr lang="en-US" sz="2000" b="0" strike="noStrike" dirty="0">
                          <a:solidFill>
                            <a:schemeClr val="bg1"/>
                          </a:solidFill>
                        </a:rPr>
                        <a:t>Start</a:t>
                      </a:r>
                    </a:p>
                  </a:txBody>
                  <a:tcPr/>
                </a:tc>
                <a:tc>
                  <a:txBody>
                    <a:bodyPr/>
                    <a:lstStyle/>
                    <a:p>
                      <a:pPr algn="ctr"/>
                      <a:r>
                        <a:rPr lang="en-US" sz="2000" b="0" strike="noStrike" dirty="0">
                          <a:solidFill>
                            <a:schemeClr val="bg1"/>
                          </a:solidFill>
                        </a:rPr>
                        <a:t>End</a:t>
                      </a:r>
                    </a:p>
                  </a:txBody>
                  <a:tcPr/>
                </a:tc>
                <a:tc>
                  <a:txBody>
                    <a:bodyPr/>
                    <a:lstStyle/>
                    <a:p>
                      <a:r>
                        <a:rPr lang="en-US" sz="2000" b="0" strike="noStrike" dirty="0">
                          <a:solidFill>
                            <a:schemeClr val="bg1"/>
                          </a:solidFill>
                        </a:rPr>
                        <a:t>Item</a:t>
                      </a:r>
                    </a:p>
                  </a:txBody>
                  <a:tcPr/>
                </a:tc>
                <a:extLst>
                  <a:ext uri="{0D108BD9-81ED-4DB2-BD59-A6C34878D82A}">
                    <a16:rowId xmlns:a16="http://schemas.microsoft.com/office/drawing/2014/main" xmlns="" val="10000"/>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r>
                        <a:rPr lang="en-US" sz="2000" b="0" strike="noStrike" dirty="0">
                          <a:solidFill>
                            <a:schemeClr val="tx1"/>
                          </a:solidFill>
                        </a:rPr>
                        <a:t>Securities</a:t>
                      </a:r>
                      <a:r>
                        <a:rPr lang="en-US" sz="2000" b="0" strike="noStrike" baseline="0" dirty="0">
                          <a:solidFill>
                            <a:schemeClr val="tx1"/>
                          </a:solidFill>
                        </a:rPr>
                        <a:t> Summary</a:t>
                      </a:r>
                      <a:endParaRPr lang="en-US" sz="2000" b="0" strike="noStrike" dirty="0">
                        <a:solidFill>
                          <a:schemeClr val="tx1"/>
                        </a:solidFill>
                      </a:endParaRPr>
                    </a:p>
                  </a:txBody>
                  <a:tcPr/>
                </a:tc>
                <a:extLst>
                  <a:ext uri="{0D108BD9-81ED-4DB2-BD59-A6C34878D82A}">
                    <a16:rowId xmlns:a16="http://schemas.microsoft.com/office/drawing/2014/main" xmlns="" val="10003"/>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r>
                        <a:rPr lang="en-US" sz="2000" b="0" strike="noStrike" dirty="0">
                          <a:solidFill>
                            <a:schemeClr val="tx1"/>
                          </a:solidFill>
                        </a:rPr>
                        <a:t>Securities Technical Trading Indicator- SMA</a:t>
                      </a:r>
                    </a:p>
                  </a:txBody>
                  <a:tcPr/>
                </a:tc>
                <a:extLst>
                  <a:ext uri="{0D108BD9-81ED-4DB2-BD59-A6C34878D82A}">
                    <a16:rowId xmlns:a16="http://schemas.microsoft.com/office/drawing/2014/main" xmlns="" val="10001"/>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r>
                        <a:rPr lang="en-US" sz="2000" b="0" strike="noStrike" dirty="0">
                          <a:solidFill>
                            <a:schemeClr val="tx1"/>
                          </a:solidFill>
                        </a:rPr>
                        <a:t>Securities Technical Trading Indicator- MACD</a:t>
                      </a:r>
                    </a:p>
                  </a:txBody>
                  <a:tcPr/>
                </a:tc>
                <a:extLst>
                  <a:ext uri="{0D108BD9-81ED-4DB2-BD59-A6C34878D82A}">
                    <a16:rowId xmlns:a16="http://schemas.microsoft.com/office/drawing/2014/main" xmlns="" val="10004"/>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r>
                        <a:rPr lang="en-US" sz="2000" b="0" strike="noStrike" dirty="0">
                          <a:solidFill>
                            <a:schemeClr val="tx1"/>
                          </a:solidFill>
                        </a:rPr>
                        <a:t>Securities Technical Trading Indicator- RSI</a:t>
                      </a:r>
                    </a:p>
                  </a:txBody>
                  <a:tcPr/>
                </a:tc>
                <a:extLst>
                  <a:ext uri="{0D108BD9-81ED-4DB2-BD59-A6C34878D82A}">
                    <a16:rowId xmlns:a16="http://schemas.microsoft.com/office/drawing/2014/main" xmlns="" val="10002"/>
                  </a:ext>
                </a:extLst>
              </a:tr>
              <a:tr h="370840">
                <a:tc gridSpan="2">
                  <a:txBody>
                    <a:bodyPr/>
                    <a:lstStyle/>
                    <a:p>
                      <a:pPr algn="ctr"/>
                      <a:endParaRPr lang="en-US" sz="2000" b="0" strike="noStrike" dirty="0">
                        <a:solidFill>
                          <a:schemeClr val="tx1"/>
                        </a:solidFill>
                      </a:endParaRPr>
                    </a:p>
                  </a:txBody>
                  <a:tcPr/>
                </a:tc>
                <a:tc hMerge="1">
                  <a:txBody>
                    <a:bodyPr/>
                    <a:lstStyle/>
                    <a:p>
                      <a:endParaRPr lang="en-US"/>
                    </a:p>
                  </a:txBody>
                  <a:tcPr/>
                </a:tc>
                <a:tc>
                  <a:txBody>
                    <a:bodyPr/>
                    <a:lstStyle/>
                    <a:p>
                      <a:r>
                        <a:rPr lang="en-US" sz="2000" b="0" strike="noStrike" dirty="0">
                          <a:solidFill>
                            <a:schemeClr val="tx1"/>
                          </a:solidFill>
                        </a:rPr>
                        <a:t>Financial Risk Modeling</a:t>
                      </a:r>
                    </a:p>
                  </a:txBody>
                  <a:tcPr/>
                </a:tc>
                <a:extLst>
                  <a:ext uri="{0D108BD9-81ED-4DB2-BD59-A6C34878D82A}">
                    <a16:rowId xmlns:a16="http://schemas.microsoft.com/office/drawing/2014/main" xmlns="" val="10005"/>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r>
                        <a:rPr lang="en-US" sz="2000" b="0" strike="noStrike" dirty="0">
                          <a:solidFill>
                            <a:schemeClr val="tx1"/>
                          </a:solidFill>
                        </a:rPr>
                        <a:t>Non-Traditional Markets</a:t>
                      </a:r>
                    </a:p>
                  </a:txBody>
                  <a:tcPr/>
                </a:tc>
                <a:extLst>
                  <a:ext uri="{0D108BD9-81ED-4DB2-BD59-A6C34878D82A}">
                    <a16:rowId xmlns:a16="http://schemas.microsoft.com/office/drawing/2014/main" xmlns="" val="3853070941"/>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endParaRPr lang="en-US" sz="2000" b="0" strike="noStrike" dirty="0">
                        <a:solidFill>
                          <a:schemeClr val="tx1"/>
                        </a:solidFill>
                      </a:endParaRPr>
                    </a:p>
                  </a:txBody>
                  <a:tcPr/>
                </a:tc>
                <a:extLst>
                  <a:ext uri="{0D108BD9-81ED-4DB2-BD59-A6C34878D82A}">
                    <a16:rowId xmlns:a16="http://schemas.microsoft.com/office/drawing/2014/main" xmlns="" val="3086568558"/>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endParaRPr lang="en-US"/>
                    </a:p>
                  </a:txBody>
                  <a:tcPr/>
                </a:tc>
                <a:extLst>
                  <a:ext uri="{0D108BD9-81ED-4DB2-BD59-A6C34878D82A}">
                    <a16:rowId xmlns:a16="http://schemas.microsoft.com/office/drawing/2014/main" xmlns="" val="1739476882"/>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endParaRPr lang="en-US" dirty="0"/>
                    </a:p>
                  </a:txBody>
                  <a:tcPr/>
                </a:tc>
                <a:extLst>
                  <a:ext uri="{0D108BD9-81ED-4DB2-BD59-A6C34878D82A}">
                    <a16:rowId xmlns:a16="http://schemas.microsoft.com/office/drawing/2014/main" xmlns="" val="4176223156"/>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endParaRPr lang="en-US" sz="2000" b="0" strike="noStrike" dirty="0">
                        <a:solidFill>
                          <a:schemeClr val="tx1"/>
                        </a:solidFill>
                      </a:endParaRPr>
                    </a:p>
                  </a:txBody>
                  <a:tcPr/>
                </a:tc>
                <a:extLst>
                  <a:ext uri="{0D108BD9-81ED-4DB2-BD59-A6C34878D82A}">
                    <a16:rowId xmlns:a16="http://schemas.microsoft.com/office/drawing/2014/main" xmlns="" val="375788903"/>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endParaRPr lang="en-US" sz="2000" b="0" strike="noStrike" dirty="0">
                        <a:solidFill>
                          <a:schemeClr val="tx1"/>
                        </a:solidFill>
                      </a:endParaRPr>
                    </a:p>
                  </a:txBody>
                  <a:tcPr/>
                </a:tc>
                <a:extLst>
                  <a:ext uri="{0D108BD9-81ED-4DB2-BD59-A6C34878D82A}">
                    <a16:rowId xmlns:a16="http://schemas.microsoft.com/office/drawing/2014/main" xmlns="" val="1479263652"/>
                  </a:ext>
                </a:extLst>
              </a:tr>
            </a:tbl>
          </a:graphicData>
        </a:graphic>
      </p:graphicFrame>
      <p:sp>
        <p:nvSpPr>
          <p:cNvPr id="5" name="Date Placeholder 4"/>
          <p:cNvSpPr>
            <a:spLocks noGrp="1"/>
          </p:cNvSpPr>
          <p:nvPr>
            <p:ph type="dt" sz="half" idx="10"/>
          </p:nvPr>
        </p:nvSpPr>
        <p:spPr/>
        <p:txBody>
          <a:bodyPr/>
          <a:lstStyle/>
          <a:p>
            <a:fld id="{9B19E99B-5349-415A-8E56-8E989211A366}" type="datetime1">
              <a:rPr lang="en-US" smtClean="0"/>
              <a:t>8/27/2019</a:t>
            </a:fld>
            <a:endParaRPr lang="en-US"/>
          </a:p>
        </p:txBody>
      </p:sp>
      <p:sp>
        <p:nvSpPr>
          <p:cNvPr id="6" name="Footer Placeholder 5"/>
          <p:cNvSpPr>
            <a:spLocks noGrp="1"/>
          </p:cNvSpPr>
          <p:nvPr>
            <p:ph type="ftr" sz="quarter" idx="11"/>
          </p:nvPr>
        </p:nvSpPr>
        <p:spPr/>
        <p:txBody>
          <a:bodyPr/>
          <a:lstStyle/>
          <a:p>
            <a:r>
              <a:rPr lang="en-US" dirty="0"/>
              <a:t>Kwartler</a:t>
            </a:r>
          </a:p>
        </p:txBody>
      </p:sp>
      <p:sp>
        <p:nvSpPr>
          <p:cNvPr id="7" name="Slide Number Placeholder 6"/>
          <p:cNvSpPr>
            <a:spLocks noGrp="1"/>
          </p:cNvSpPr>
          <p:nvPr>
            <p:ph type="sldNum" sz="quarter" idx="4"/>
          </p:nvPr>
        </p:nvSpPr>
        <p:spPr>
          <a:xfrm>
            <a:off x="8610600" y="6356350"/>
            <a:ext cx="1996996" cy="365125"/>
          </a:xfrm>
        </p:spPr>
        <p:txBody>
          <a:bodyPr/>
          <a:lstStyle/>
          <a:p>
            <a:fld id="{37290FF7-652B-4475-AEAB-8B1A5D23AE09}" type="slidenum">
              <a:rPr lang="en-US" smtClean="0"/>
              <a:t>54</a:t>
            </a:fld>
            <a:endParaRPr lang="en-US"/>
          </a:p>
        </p:txBody>
      </p:sp>
    </p:spTree>
    <p:extLst>
      <p:ext uri="{BB962C8B-B14F-4D97-AF65-F5344CB8AC3E}">
        <p14:creationId xmlns:p14="http://schemas.microsoft.com/office/powerpoint/2010/main" val="210323194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Consumer Credit - Lending Club</a:t>
            </a:r>
          </a:p>
        </p:txBody>
      </p:sp>
      <p:sp>
        <p:nvSpPr>
          <p:cNvPr id="2" name="Date Placeholder 1"/>
          <p:cNvSpPr>
            <a:spLocks noGrp="1"/>
          </p:cNvSpPr>
          <p:nvPr>
            <p:ph type="dt" sz="half" idx="10"/>
          </p:nvPr>
        </p:nvSpPr>
        <p:spPr/>
        <p:txBody>
          <a:bodyPr/>
          <a:lstStyle/>
          <a:p>
            <a:fld id="{6700A58B-DD98-43D0-B791-721480A02982}" type="datetime1">
              <a:rPr lang="en-US" smtClean="0"/>
              <a:t>8/27/2019</a:t>
            </a:fld>
            <a:endParaRPr lang="en-US"/>
          </a:p>
        </p:txBody>
      </p:sp>
      <p:sp>
        <p:nvSpPr>
          <p:cNvPr id="5" name="Footer Placeholder 4"/>
          <p:cNvSpPr>
            <a:spLocks noGrp="1"/>
          </p:cNvSpPr>
          <p:nvPr>
            <p:ph type="ftr" sz="quarter" idx="11"/>
          </p:nvPr>
        </p:nvSpPr>
        <p:spPr/>
        <p:txBody>
          <a:bodyPr/>
          <a:lstStyle/>
          <a:p>
            <a:r>
              <a:rPr lang="en-US" dirty="0"/>
              <a:t>Kwartler</a:t>
            </a:r>
          </a:p>
        </p:txBody>
      </p:sp>
      <p:pic>
        <p:nvPicPr>
          <p:cNvPr id="1026" name="Picture 2" descr="Image result for lending club logo"/>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8165" t="31759" r="8062" b="20741"/>
          <a:stretch/>
        </p:blipFill>
        <p:spPr bwMode="auto">
          <a:xfrm>
            <a:off x="200247" y="1372744"/>
            <a:ext cx="4279226" cy="65923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838200" y="2555012"/>
            <a:ext cx="10432312" cy="2031325"/>
          </a:xfrm>
          <a:prstGeom prst="rect">
            <a:avLst/>
          </a:prstGeom>
          <a:noFill/>
        </p:spPr>
        <p:txBody>
          <a:bodyPr wrap="square" rtlCol="0">
            <a:spAutoFit/>
          </a:bodyPr>
          <a:lstStyle/>
          <a:p>
            <a:pPr marL="285750" indent="-285750">
              <a:buFont typeface="Arial" panose="020B0604020202020204" pitchFamily="34" charset="0"/>
              <a:buChar char="•"/>
            </a:pPr>
            <a:r>
              <a:rPr lang="en-US" dirty="0"/>
              <a:t>Peer to Peer funding for </a:t>
            </a:r>
          </a:p>
          <a:p>
            <a:pPr marL="742950" lvl="1" indent="-285750">
              <a:buFont typeface="Arial" panose="020B0604020202020204" pitchFamily="34" charset="0"/>
              <a:buChar char="•"/>
            </a:pPr>
            <a:r>
              <a:rPr lang="en-US" dirty="0"/>
              <a:t>Personal Loans</a:t>
            </a:r>
          </a:p>
          <a:p>
            <a:pPr marL="742950" lvl="1" indent="-285750">
              <a:buFont typeface="Arial" panose="020B0604020202020204" pitchFamily="34" charset="0"/>
              <a:buChar char="•"/>
            </a:pPr>
            <a:r>
              <a:rPr lang="en-US" dirty="0"/>
              <a:t>Auto Loans</a:t>
            </a:r>
          </a:p>
          <a:p>
            <a:pPr marL="742950" lvl="1" indent="-285750">
              <a:buFont typeface="Arial" panose="020B0604020202020204" pitchFamily="34" charset="0"/>
              <a:buChar char="•"/>
            </a:pPr>
            <a:r>
              <a:rPr lang="en-US" dirty="0"/>
              <a:t>Small Business Loans</a:t>
            </a:r>
          </a:p>
          <a:p>
            <a:pPr marL="742950" lvl="1" indent="-285750">
              <a:buFont typeface="Arial" panose="020B0604020202020204" pitchFamily="34" charset="0"/>
              <a:buChar char="•"/>
            </a:pPr>
            <a:r>
              <a:rPr lang="en-US" dirty="0"/>
              <a:t>Medical Loans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Everyday investors can accept the loan risk – making it a new banking distribution model</a:t>
            </a:r>
          </a:p>
        </p:txBody>
      </p:sp>
      <p:sp>
        <p:nvSpPr>
          <p:cNvPr id="10" name="Rectangle 9"/>
          <p:cNvSpPr/>
          <p:nvPr/>
        </p:nvSpPr>
        <p:spPr>
          <a:xfrm>
            <a:off x="4479473" y="1383647"/>
            <a:ext cx="7512280" cy="53339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Consumers apply for loans &amp; instead of bank funding, other consumers fund the loan by purchasing “notes” to receive the interest.</a:t>
            </a:r>
          </a:p>
        </p:txBody>
      </p:sp>
      <p:sp>
        <p:nvSpPr>
          <p:cNvPr id="11" name="Slide Number Placeholder 4">
            <a:extLst>
              <a:ext uri="{FF2B5EF4-FFF2-40B4-BE49-F238E27FC236}">
                <a16:creationId xmlns:a16="http://schemas.microsoft.com/office/drawing/2014/main" xmlns="" id="{3036FDB2-9EAE-41DD-B52C-9AFE5AC65F24}"/>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55</a:t>
            </a:fld>
            <a:endParaRPr lang="en-US" dirty="0"/>
          </a:p>
        </p:txBody>
      </p:sp>
      <p:sp>
        <p:nvSpPr>
          <p:cNvPr id="12" name="Rectangle 11">
            <a:extLst>
              <a:ext uri="{FF2B5EF4-FFF2-40B4-BE49-F238E27FC236}">
                <a16:creationId xmlns:a16="http://schemas.microsoft.com/office/drawing/2014/main" xmlns="" id="{E4D9D8EE-3FE9-4E09-A75A-59EA82AF91CD}"/>
              </a:ext>
            </a:extLst>
          </p:cNvPr>
          <p:cNvSpPr/>
          <p:nvPr/>
        </p:nvSpPr>
        <p:spPr>
          <a:xfrm>
            <a:off x="200247" y="5735896"/>
            <a:ext cx="11791506" cy="57139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Consumer credit is a traditional market.  There are defined inputs (credit score), consumer protections (usury laws), and established distribution (credit applications).  </a:t>
            </a:r>
          </a:p>
        </p:txBody>
      </p:sp>
    </p:spTree>
    <p:extLst>
      <p:ext uri="{BB962C8B-B14F-4D97-AF65-F5344CB8AC3E}">
        <p14:creationId xmlns:p14="http://schemas.microsoft.com/office/powerpoint/2010/main" val="183391056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What’s the Risk?</a:t>
            </a:r>
          </a:p>
        </p:txBody>
      </p:sp>
      <p:sp>
        <p:nvSpPr>
          <p:cNvPr id="2" name="Date Placeholder 1"/>
          <p:cNvSpPr>
            <a:spLocks noGrp="1"/>
          </p:cNvSpPr>
          <p:nvPr>
            <p:ph type="dt" sz="half" idx="10"/>
          </p:nvPr>
        </p:nvSpPr>
        <p:spPr/>
        <p:txBody>
          <a:bodyPr/>
          <a:lstStyle/>
          <a:p>
            <a:fld id="{6700A58B-DD98-43D0-B791-721480A02982}" type="datetime1">
              <a:rPr lang="en-US" smtClean="0"/>
              <a:t>8/27/2019</a:t>
            </a:fld>
            <a:endParaRPr lang="en-US"/>
          </a:p>
        </p:txBody>
      </p:sp>
      <p:sp>
        <p:nvSpPr>
          <p:cNvPr id="5" name="Footer Placeholder 4"/>
          <p:cNvSpPr>
            <a:spLocks noGrp="1"/>
          </p:cNvSpPr>
          <p:nvPr>
            <p:ph type="ftr" sz="quarter" idx="11"/>
          </p:nvPr>
        </p:nvSpPr>
        <p:spPr/>
        <p:txBody>
          <a:bodyPr/>
          <a:lstStyle/>
          <a:p>
            <a:r>
              <a:rPr lang="en-US" dirty="0"/>
              <a:t>Kwartler</a:t>
            </a:r>
          </a:p>
        </p:txBody>
      </p:sp>
      <p:pic>
        <p:nvPicPr>
          <p:cNvPr id="6" name="Picture 2" descr="Image result for lending club logo"/>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8165" t="31759" r="8062" b="20741"/>
          <a:stretch/>
        </p:blipFill>
        <p:spPr bwMode="auto">
          <a:xfrm>
            <a:off x="70187" y="1375850"/>
            <a:ext cx="4279226" cy="659233"/>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1933576" y="2128838"/>
            <a:ext cx="3657600" cy="571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Risk</a:t>
            </a:r>
          </a:p>
        </p:txBody>
      </p:sp>
      <p:sp>
        <p:nvSpPr>
          <p:cNvPr id="8" name="Rectangle 7"/>
          <p:cNvSpPr/>
          <p:nvPr/>
        </p:nvSpPr>
        <p:spPr>
          <a:xfrm>
            <a:off x="6591301" y="2095501"/>
            <a:ext cx="3657600" cy="571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Mitigation</a:t>
            </a:r>
          </a:p>
        </p:txBody>
      </p:sp>
      <p:sp>
        <p:nvSpPr>
          <p:cNvPr id="9" name="TextBox 8"/>
          <p:cNvSpPr txBox="1"/>
          <p:nvPr/>
        </p:nvSpPr>
        <p:spPr>
          <a:xfrm>
            <a:off x="1933577" y="5455445"/>
            <a:ext cx="3490699" cy="369332"/>
          </a:xfrm>
          <a:prstGeom prst="rect">
            <a:avLst/>
          </a:prstGeom>
          <a:solidFill>
            <a:schemeClr val="accent1"/>
          </a:solidFill>
        </p:spPr>
        <p:txBody>
          <a:bodyPr wrap="none" rtlCol="0">
            <a:spAutoFit/>
          </a:bodyPr>
          <a:lstStyle>
            <a:defPPr>
              <a:defRPr lang="en-US"/>
            </a:defPPr>
            <a:lvl1pPr marL="114300" indent="-114300">
              <a:buFont typeface="Arial" panose="020B0604020202020204" pitchFamily="34" charset="0"/>
              <a:buChar char="•"/>
              <a:tabLst>
                <a:tab pos="228600" algn="l"/>
              </a:tabLst>
              <a:defRPr>
                <a:solidFill>
                  <a:schemeClr val="bg1"/>
                </a:solidFill>
              </a:defRPr>
            </a:lvl1pPr>
          </a:lstStyle>
          <a:p>
            <a:r>
              <a:rPr lang="en-US" dirty="0"/>
              <a:t>Default – debtors that stop paying</a:t>
            </a:r>
          </a:p>
        </p:txBody>
      </p:sp>
      <p:sp>
        <p:nvSpPr>
          <p:cNvPr id="12" name="Isosceles Triangle 11"/>
          <p:cNvSpPr/>
          <p:nvPr/>
        </p:nvSpPr>
        <p:spPr>
          <a:xfrm rot="5400000">
            <a:off x="4424361" y="4114804"/>
            <a:ext cx="3543300" cy="414337"/>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6591302" y="2909891"/>
            <a:ext cx="3667079" cy="646331"/>
          </a:xfrm>
          <a:prstGeom prst="rect">
            <a:avLst/>
          </a:prstGeom>
          <a:noFill/>
        </p:spPr>
        <p:txBody>
          <a:bodyPr wrap="square" rtlCol="0">
            <a:spAutoFit/>
          </a:bodyPr>
          <a:lstStyle/>
          <a:p>
            <a:pPr marL="114300" indent="-114300">
              <a:buFont typeface="Arial" panose="020B0604020202020204" pitchFamily="34" charset="0"/>
              <a:buChar char="•"/>
            </a:pPr>
            <a:r>
              <a:rPr lang="en-US" dirty="0"/>
              <a:t>Diversify – Do not fund more than $25 on a single loan</a:t>
            </a:r>
          </a:p>
        </p:txBody>
      </p:sp>
      <p:sp>
        <p:nvSpPr>
          <p:cNvPr id="14" name="TextBox 13"/>
          <p:cNvSpPr txBox="1"/>
          <p:nvPr/>
        </p:nvSpPr>
        <p:spPr>
          <a:xfrm>
            <a:off x="1933576" y="2909890"/>
            <a:ext cx="3107838" cy="369332"/>
          </a:xfrm>
          <a:prstGeom prst="rect">
            <a:avLst/>
          </a:prstGeom>
          <a:noFill/>
        </p:spPr>
        <p:txBody>
          <a:bodyPr wrap="none" rtlCol="0">
            <a:spAutoFit/>
          </a:bodyPr>
          <a:lstStyle/>
          <a:p>
            <a:pPr marL="114300" indent="-114300">
              <a:buFont typeface="Arial" panose="020B0604020202020204" pitchFamily="34" charset="0"/>
              <a:buChar char="•"/>
            </a:pPr>
            <a:r>
              <a:rPr lang="en-US" dirty="0"/>
              <a:t>Over exposure in a single loan</a:t>
            </a:r>
          </a:p>
        </p:txBody>
      </p:sp>
      <p:sp>
        <p:nvSpPr>
          <p:cNvPr id="15" name="TextBox 14"/>
          <p:cNvSpPr txBox="1"/>
          <p:nvPr/>
        </p:nvSpPr>
        <p:spPr>
          <a:xfrm>
            <a:off x="1933577" y="3814763"/>
            <a:ext cx="4052841" cy="369332"/>
          </a:xfrm>
          <a:prstGeom prst="rect">
            <a:avLst/>
          </a:prstGeom>
          <a:noFill/>
        </p:spPr>
        <p:txBody>
          <a:bodyPr wrap="none" rtlCol="0">
            <a:spAutoFit/>
          </a:bodyPr>
          <a:lstStyle/>
          <a:p>
            <a:pPr marL="114300" indent="-114300">
              <a:buFont typeface="Arial" panose="020B0604020202020204" pitchFamily="34" charset="0"/>
              <a:buChar char="•"/>
            </a:pPr>
            <a:r>
              <a:rPr lang="en-US" dirty="0"/>
              <a:t>Early payment reduces interest received</a:t>
            </a:r>
          </a:p>
        </p:txBody>
      </p:sp>
      <p:sp>
        <p:nvSpPr>
          <p:cNvPr id="16" name="TextBox 15"/>
          <p:cNvSpPr txBox="1"/>
          <p:nvPr/>
        </p:nvSpPr>
        <p:spPr>
          <a:xfrm>
            <a:off x="6591302" y="3814763"/>
            <a:ext cx="2983509" cy="369332"/>
          </a:xfrm>
          <a:prstGeom prst="rect">
            <a:avLst/>
          </a:prstGeom>
          <a:noFill/>
        </p:spPr>
        <p:txBody>
          <a:bodyPr wrap="none" rtlCol="0">
            <a:spAutoFit/>
          </a:bodyPr>
          <a:lstStyle/>
          <a:p>
            <a:pPr marL="114300" indent="-114300">
              <a:buFont typeface="Arial" panose="020B0604020202020204" pitchFamily="34" charset="0"/>
              <a:buChar char="•"/>
            </a:pPr>
            <a:r>
              <a:rPr lang="en-US" dirty="0"/>
              <a:t>Monitor &amp; re-invest monthly</a:t>
            </a:r>
          </a:p>
        </p:txBody>
      </p:sp>
      <p:sp>
        <p:nvSpPr>
          <p:cNvPr id="17" name="TextBox 16"/>
          <p:cNvSpPr txBox="1"/>
          <p:nvPr/>
        </p:nvSpPr>
        <p:spPr>
          <a:xfrm>
            <a:off x="1933577" y="4529138"/>
            <a:ext cx="3394263" cy="369332"/>
          </a:xfrm>
          <a:prstGeom prst="rect">
            <a:avLst/>
          </a:prstGeom>
          <a:noFill/>
        </p:spPr>
        <p:txBody>
          <a:bodyPr wrap="none" rtlCol="0">
            <a:spAutoFit/>
          </a:bodyPr>
          <a:lstStyle/>
          <a:p>
            <a:pPr marL="114300" indent="-114300">
              <a:buFont typeface="Arial" panose="020B0604020202020204" pitchFamily="34" charset="0"/>
              <a:buChar char="•"/>
            </a:pPr>
            <a:r>
              <a:rPr lang="en-US" dirty="0"/>
              <a:t>Illiquid – notes are 36-60 months</a:t>
            </a:r>
          </a:p>
        </p:txBody>
      </p:sp>
      <p:sp>
        <p:nvSpPr>
          <p:cNvPr id="18" name="TextBox 17"/>
          <p:cNvSpPr txBox="1"/>
          <p:nvPr/>
        </p:nvSpPr>
        <p:spPr>
          <a:xfrm>
            <a:off x="6591302" y="4529138"/>
            <a:ext cx="3017621" cy="369332"/>
          </a:xfrm>
          <a:prstGeom prst="rect">
            <a:avLst/>
          </a:prstGeom>
          <a:noFill/>
        </p:spPr>
        <p:txBody>
          <a:bodyPr wrap="none" rtlCol="0">
            <a:spAutoFit/>
          </a:bodyPr>
          <a:lstStyle/>
          <a:p>
            <a:pPr marL="114300" indent="-114300">
              <a:buFont typeface="Arial" panose="020B0604020202020204" pitchFamily="34" charset="0"/>
              <a:buChar char="•"/>
            </a:pPr>
            <a:r>
              <a:rPr lang="en-US" dirty="0"/>
              <a:t>Buy notes with 36m horizons</a:t>
            </a:r>
          </a:p>
        </p:txBody>
      </p:sp>
      <p:sp>
        <p:nvSpPr>
          <p:cNvPr id="19" name="TextBox 18"/>
          <p:cNvSpPr txBox="1"/>
          <p:nvPr/>
        </p:nvSpPr>
        <p:spPr>
          <a:xfrm>
            <a:off x="6591301" y="5455445"/>
            <a:ext cx="3305072" cy="369332"/>
          </a:xfrm>
          <a:prstGeom prst="rect">
            <a:avLst/>
          </a:prstGeom>
          <a:solidFill>
            <a:schemeClr val="accent1"/>
          </a:solidFill>
        </p:spPr>
        <p:txBody>
          <a:bodyPr wrap="none" rtlCol="0">
            <a:spAutoFit/>
          </a:bodyPr>
          <a:lstStyle/>
          <a:p>
            <a:pPr marL="114300" indent="-114300">
              <a:buFont typeface="Arial" panose="020B0604020202020204" pitchFamily="34" charset="0"/>
              <a:buChar char="•"/>
              <a:tabLst>
                <a:tab pos="228600" algn="l"/>
              </a:tabLst>
            </a:pPr>
            <a:r>
              <a:rPr lang="en-US" dirty="0">
                <a:solidFill>
                  <a:schemeClr val="bg1"/>
                </a:solidFill>
              </a:rPr>
              <a:t>Model the probability of default</a:t>
            </a:r>
          </a:p>
        </p:txBody>
      </p:sp>
      <p:sp>
        <p:nvSpPr>
          <p:cNvPr id="20" name="Slide Number Placeholder 4">
            <a:extLst>
              <a:ext uri="{FF2B5EF4-FFF2-40B4-BE49-F238E27FC236}">
                <a16:creationId xmlns:a16="http://schemas.microsoft.com/office/drawing/2014/main" xmlns="" id="{06FF9401-16A0-4D97-8CB7-4C320154C2CA}"/>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56</a:t>
            </a:fld>
            <a:endParaRPr lang="en-US" dirty="0"/>
          </a:p>
        </p:txBody>
      </p:sp>
    </p:spTree>
    <p:extLst>
      <p:ext uri="{BB962C8B-B14F-4D97-AF65-F5344CB8AC3E}">
        <p14:creationId xmlns:p14="http://schemas.microsoft.com/office/powerpoint/2010/main" val="312197176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What’s the Reward?</a:t>
            </a:r>
          </a:p>
        </p:txBody>
      </p:sp>
      <p:sp>
        <p:nvSpPr>
          <p:cNvPr id="2" name="Date Placeholder 1"/>
          <p:cNvSpPr>
            <a:spLocks noGrp="1"/>
          </p:cNvSpPr>
          <p:nvPr>
            <p:ph type="dt" sz="half" idx="10"/>
          </p:nvPr>
        </p:nvSpPr>
        <p:spPr/>
        <p:txBody>
          <a:bodyPr/>
          <a:lstStyle/>
          <a:p>
            <a:fld id="{6700A58B-DD98-43D0-B791-721480A02982}" type="datetime1">
              <a:rPr lang="en-US" smtClean="0"/>
              <a:t>8/27/2019</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11" name="Rectangle 10"/>
          <p:cNvSpPr/>
          <p:nvPr/>
        </p:nvSpPr>
        <p:spPr>
          <a:xfrm>
            <a:off x="1933576" y="2128838"/>
            <a:ext cx="3657600" cy="571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Reward</a:t>
            </a:r>
          </a:p>
        </p:txBody>
      </p:sp>
      <p:sp>
        <p:nvSpPr>
          <p:cNvPr id="12" name="Rectangle 11"/>
          <p:cNvSpPr/>
          <p:nvPr/>
        </p:nvSpPr>
        <p:spPr>
          <a:xfrm>
            <a:off x="6591301" y="2095501"/>
            <a:ext cx="3657600" cy="571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Result</a:t>
            </a:r>
          </a:p>
        </p:txBody>
      </p:sp>
      <p:sp>
        <p:nvSpPr>
          <p:cNvPr id="13" name="TextBox 12"/>
          <p:cNvSpPr txBox="1"/>
          <p:nvPr/>
        </p:nvSpPr>
        <p:spPr>
          <a:xfrm>
            <a:off x="1933577" y="5455446"/>
            <a:ext cx="3648074" cy="646331"/>
          </a:xfrm>
          <a:prstGeom prst="rect">
            <a:avLst/>
          </a:prstGeom>
          <a:noFill/>
        </p:spPr>
        <p:txBody>
          <a:bodyPr wrap="square" rtlCol="0">
            <a:spAutoFit/>
          </a:bodyPr>
          <a:lstStyle/>
          <a:p>
            <a:pPr marL="114300" indent="-114300">
              <a:buFont typeface="Arial" panose="020B0604020202020204" pitchFamily="34" charset="0"/>
              <a:buChar char="•"/>
              <a:tabLst>
                <a:tab pos="228600" algn="l"/>
              </a:tabLst>
            </a:pPr>
            <a:r>
              <a:rPr lang="en-US" dirty="0"/>
              <a:t>Remaining interest is paid monthly to note holders.</a:t>
            </a:r>
          </a:p>
        </p:txBody>
      </p:sp>
      <p:sp>
        <p:nvSpPr>
          <p:cNvPr id="14" name="Isosceles Triangle 13"/>
          <p:cNvSpPr/>
          <p:nvPr/>
        </p:nvSpPr>
        <p:spPr>
          <a:xfrm rot="5400000">
            <a:off x="4424361" y="4114804"/>
            <a:ext cx="3543300" cy="414337"/>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6591302" y="2909891"/>
            <a:ext cx="3667079" cy="646331"/>
          </a:xfrm>
          <a:prstGeom prst="rect">
            <a:avLst/>
          </a:prstGeom>
          <a:noFill/>
        </p:spPr>
        <p:txBody>
          <a:bodyPr wrap="square" rtlCol="0">
            <a:spAutoFit/>
          </a:bodyPr>
          <a:lstStyle/>
          <a:p>
            <a:pPr marL="114300" indent="-114300">
              <a:buFont typeface="Arial" panose="020B0604020202020204" pitchFamily="34" charset="0"/>
              <a:buChar char="•"/>
            </a:pPr>
            <a:r>
              <a:rPr lang="en-US" dirty="0"/>
              <a:t>Investors have no input to the amount</a:t>
            </a:r>
          </a:p>
        </p:txBody>
      </p:sp>
      <p:sp>
        <p:nvSpPr>
          <p:cNvPr id="16" name="TextBox 15"/>
          <p:cNvSpPr txBox="1"/>
          <p:nvPr/>
        </p:nvSpPr>
        <p:spPr>
          <a:xfrm>
            <a:off x="1933576" y="2909890"/>
            <a:ext cx="2629822" cy="369332"/>
          </a:xfrm>
          <a:prstGeom prst="rect">
            <a:avLst/>
          </a:prstGeom>
          <a:noFill/>
        </p:spPr>
        <p:txBody>
          <a:bodyPr wrap="none" rtlCol="0">
            <a:spAutoFit/>
          </a:bodyPr>
          <a:lstStyle/>
          <a:p>
            <a:pPr marL="114300" indent="-114300">
              <a:buFont typeface="Arial" panose="020B0604020202020204" pitchFamily="34" charset="0"/>
              <a:buChar char="•"/>
            </a:pPr>
            <a:r>
              <a:rPr lang="en-US" dirty="0"/>
              <a:t>Interest is imposed by LC</a:t>
            </a:r>
          </a:p>
        </p:txBody>
      </p:sp>
      <p:sp>
        <p:nvSpPr>
          <p:cNvPr id="17" name="TextBox 16"/>
          <p:cNvSpPr txBox="1"/>
          <p:nvPr/>
        </p:nvSpPr>
        <p:spPr>
          <a:xfrm>
            <a:off x="1933576" y="3814763"/>
            <a:ext cx="3685240" cy="369332"/>
          </a:xfrm>
          <a:prstGeom prst="rect">
            <a:avLst/>
          </a:prstGeom>
          <a:noFill/>
        </p:spPr>
        <p:txBody>
          <a:bodyPr wrap="none" rtlCol="0">
            <a:spAutoFit/>
          </a:bodyPr>
          <a:lstStyle/>
          <a:p>
            <a:pPr marL="114300" indent="-114300">
              <a:buFont typeface="Arial" panose="020B0604020202020204" pitchFamily="34" charset="0"/>
              <a:buChar char="•"/>
            </a:pPr>
            <a:r>
              <a:rPr lang="en-US" dirty="0"/>
              <a:t>Usually lower rates for the applicant</a:t>
            </a:r>
          </a:p>
        </p:txBody>
      </p:sp>
      <p:sp>
        <p:nvSpPr>
          <p:cNvPr id="18" name="TextBox 17"/>
          <p:cNvSpPr txBox="1"/>
          <p:nvPr/>
        </p:nvSpPr>
        <p:spPr>
          <a:xfrm>
            <a:off x="6591301" y="3814763"/>
            <a:ext cx="2992038" cy="369332"/>
          </a:xfrm>
          <a:prstGeom prst="rect">
            <a:avLst/>
          </a:prstGeom>
          <a:noFill/>
        </p:spPr>
        <p:txBody>
          <a:bodyPr wrap="none" rtlCol="0">
            <a:spAutoFit/>
          </a:bodyPr>
          <a:lstStyle/>
          <a:p>
            <a:pPr marL="114300" indent="-114300">
              <a:buFont typeface="Arial" panose="020B0604020202020204" pitchFamily="34" charset="0"/>
              <a:buChar char="•"/>
            </a:pPr>
            <a:r>
              <a:rPr lang="en-US" dirty="0"/>
              <a:t>Lower capital cost for debtor</a:t>
            </a:r>
          </a:p>
        </p:txBody>
      </p:sp>
      <p:sp>
        <p:nvSpPr>
          <p:cNvPr id="19" name="TextBox 18"/>
          <p:cNvSpPr txBox="1"/>
          <p:nvPr/>
        </p:nvSpPr>
        <p:spPr>
          <a:xfrm>
            <a:off x="1933577" y="4529138"/>
            <a:ext cx="2410725" cy="369332"/>
          </a:xfrm>
          <a:prstGeom prst="rect">
            <a:avLst/>
          </a:prstGeom>
          <a:noFill/>
        </p:spPr>
        <p:txBody>
          <a:bodyPr wrap="none" rtlCol="0">
            <a:spAutoFit/>
          </a:bodyPr>
          <a:lstStyle/>
          <a:p>
            <a:pPr marL="114300" indent="-114300">
              <a:buFont typeface="Arial" panose="020B0604020202020204" pitchFamily="34" charset="0"/>
              <a:buChar char="•"/>
            </a:pPr>
            <a:r>
              <a:rPr lang="en-US" dirty="0"/>
              <a:t>LC takes 1% of interest</a:t>
            </a:r>
          </a:p>
        </p:txBody>
      </p:sp>
      <p:sp>
        <p:nvSpPr>
          <p:cNvPr id="20" name="TextBox 19"/>
          <p:cNvSpPr txBox="1"/>
          <p:nvPr/>
        </p:nvSpPr>
        <p:spPr>
          <a:xfrm>
            <a:off x="6591301" y="4529138"/>
            <a:ext cx="3832716" cy="369332"/>
          </a:xfrm>
          <a:prstGeom prst="rect">
            <a:avLst/>
          </a:prstGeom>
          <a:noFill/>
        </p:spPr>
        <p:txBody>
          <a:bodyPr wrap="none" rtlCol="0">
            <a:spAutoFit/>
          </a:bodyPr>
          <a:lstStyle/>
          <a:p>
            <a:pPr marL="114300" indent="-114300">
              <a:buFont typeface="Arial" panose="020B0604020202020204" pitchFamily="34" charset="0"/>
              <a:buChar char="•"/>
            </a:pPr>
            <a:r>
              <a:rPr lang="en-US" dirty="0"/>
              <a:t>Reduces reward incentive for investor</a:t>
            </a:r>
          </a:p>
        </p:txBody>
      </p:sp>
      <p:sp>
        <p:nvSpPr>
          <p:cNvPr id="21" name="TextBox 20"/>
          <p:cNvSpPr txBox="1"/>
          <p:nvPr/>
        </p:nvSpPr>
        <p:spPr>
          <a:xfrm>
            <a:off x="6591302" y="5455446"/>
            <a:ext cx="3805237" cy="646331"/>
          </a:xfrm>
          <a:prstGeom prst="rect">
            <a:avLst/>
          </a:prstGeom>
          <a:solidFill>
            <a:schemeClr val="accent1"/>
          </a:solidFill>
        </p:spPr>
        <p:txBody>
          <a:bodyPr wrap="square" rtlCol="0">
            <a:spAutoFit/>
          </a:bodyPr>
          <a:lstStyle/>
          <a:p>
            <a:pPr marL="114300" indent="-114300">
              <a:buFont typeface="Arial" panose="020B0604020202020204" pitchFamily="34" charset="0"/>
              <a:buChar char="•"/>
              <a:tabLst>
                <a:tab pos="228600" algn="l"/>
              </a:tabLst>
            </a:pPr>
            <a:r>
              <a:rPr lang="en-US" dirty="0">
                <a:solidFill>
                  <a:schemeClr val="bg1"/>
                </a:solidFill>
              </a:rPr>
              <a:t>Investors act as banks &amp; receive consistent returns</a:t>
            </a:r>
          </a:p>
        </p:txBody>
      </p:sp>
      <p:sp>
        <p:nvSpPr>
          <p:cNvPr id="22" name="Slide Number Placeholder 4">
            <a:extLst>
              <a:ext uri="{FF2B5EF4-FFF2-40B4-BE49-F238E27FC236}">
                <a16:creationId xmlns:a16="http://schemas.microsoft.com/office/drawing/2014/main" xmlns="" id="{5163B1F5-B557-4DA2-AEC0-C3E7D75C2409}"/>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57</a:t>
            </a:fld>
            <a:endParaRPr lang="en-US" dirty="0"/>
          </a:p>
        </p:txBody>
      </p:sp>
      <p:pic>
        <p:nvPicPr>
          <p:cNvPr id="23" name="Picture 2" descr="Image result for lending club logo">
            <a:extLst>
              <a:ext uri="{FF2B5EF4-FFF2-40B4-BE49-F238E27FC236}">
                <a16:creationId xmlns:a16="http://schemas.microsoft.com/office/drawing/2014/main" xmlns="" id="{0E865A9F-2CEB-45F3-B6A4-00AA49A5B9F4}"/>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8165" t="31759" r="8062" b="20741"/>
          <a:stretch/>
        </p:blipFill>
        <p:spPr bwMode="auto">
          <a:xfrm>
            <a:off x="70187" y="1375850"/>
            <a:ext cx="4279226" cy="6592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098002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                                 Example</a:t>
            </a:r>
          </a:p>
        </p:txBody>
      </p:sp>
      <p:sp>
        <p:nvSpPr>
          <p:cNvPr id="2" name="Date Placeholder 1"/>
          <p:cNvSpPr>
            <a:spLocks noGrp="1"/>
          </p:cNvSpPr>
          <p:nvPr>
            <p:ph type="dt" sz="half" idx="10"/>
          </p:nvPr>
        </p:nvSpPr>
        <p:spPr/>
        <p:txBody>
          <a:bodyPr/>
          <a:lstStyle/>
          <a:p>
            <a:fld id="{6700A58B-DD98-43D0-B791-721480A02982}" type="datetime1">
              <a:rPr lang="en-US" smtClean="0"/>
              <a:t>8/27/2019</a:t>
            </a:fld>
            <a:endParaRPr lang="en-US"/>
          </a:p>
        </p:txBody>
      </p:sp>
      <p:sp>
        <p:nvSpPr>
          <p:cNvPr id="5" name="Footer Placeholder 4"/>
          <p:cNvSpPr>
            <a:spLocks noGrp="1"/>
          </p:cNvSpPr>
          <p:nvPr>
            <p:ph type="ftr" sz="quarter" idx="11"/>
          </p:nvPr>
        </p:nvSpPr>
        <p:spPr/>
        <p:txBody>
          <a:bodyPr/>
          <a:lstStyle/>
          <a:p>
            <a:r>
              <a:rPr lang="en-US" dirty="0"/>
              <a:t>Kwartler</a:t>
            </a:r>
          </a:p>
        </p:txBody>
      </p:sp>
      <p:pic>
        <p:nvPicPr>
          <p:cNvPr id="6" name="Picture 2" descr="Image result for lending club logo"/>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8165" t="31759" r="8062" b="20741"/>
          <a:stretch/>
        </p:blipFill>
        <p:spPr bwMode="auto">
          <a:xfrm>
            <a:off x="303628" y="324455"/>
            <a:ext cx="4279226" cy="659233"/>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Image result for buy a car me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64797" y="2271531"/>
            <a:ext cx="4017441" cy="279876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200247" y="1300157"/>
            <a:ext cx="11791506" cy="369332"/>
          </a:xfrm>
          <a:prstGeom prst="rect">
            <a:avLst/>
          </a:prstGeom>
          <a:solidFill>
            <a:schemeClr val="accent5"/>
          </a:solidFill>
        </p:spPr>
        <p:txBody>
          <a:bodyPr wrap="square" rtlCol="0">
            <a:spAutoFit/>
          </a:bodyPr>
          <a:lstStyle/>
          <a:p>
            <a:pPr algn="ctr"/>
            <a:r>
              <a:rPr lang="en-US" dirty="0"/>
              <a:t>Erin decides to buy a car.  Instead of a traditional loan she applies at LC.</a:t>
            </a:r>
          </a:p>
        </p:txBody>
      </p:sp>
      <p:sp>
        <p:nvSpPr>
          <p:cNvPr id="10" name="TextBox 9"/>
          <p:cNvSpPr txBox="1"/>
          <p:nvPr/>
        </p:nvSpPr>
        <p:spPr>
          <a:xfrm>
            <a:off x="672897" y="2547977"/>
            <a:ext cx="5036787" cy="2031325"/>
          </a:xfrm>
          <a:prstGeom prst="rect">
            <a:avLst/>
          </a:prstGeom>
          <a:noFill/>
        </p:spPr>
        <p:txBody>
          <a:bodyPr wrap="square" rtlCol="0">
            <a:spAutoFit/>
          </a:bodyPr>
          <a:lstStyle/>
          <a:p>
            <a:pPr marL="285750" indent="-285750">
              <a:buFont typeface="Arial" panose="020B0604020202020204" pitchFamily="34" charset="0"/>
              <a:buChar char="•"/>
            </a:pPr>
            <a:r>
              <a:rPr lang="en-US" dirty="0"/>
              <a:t>Erin applies for a $10k car loan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LC assesses her creditworthiness &amp; posts a $10k loan @ 6% interest on the investor site.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Trish &amp; hundreds of other LC investors fund the loan in $25 increments called “notes”</a:t>
            </a:r>
          </a:p>
        </p:txBody>
      </p:sp>
      <p:sp>
        <p:nvSpPr>
          <p:cNvPr id="11" name="Slide Number Placeholder 4">
            <a:extLst>
              <a:ext uri="{FF2B5EF4-FFF2-40B4-BE49-F238E27FC236}">
                <a16:creationId xmlns:a16="http://schemas.microsoft.com/office/drawing/2014/main" xmlns="" id="{A2B84169-694D-4551-BD03-9EEC11A83E7B}"/>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58</a:t>
            </a:fld>
            <a:endParaRPr lang="en-US" dirty="0"/>
          </a:p>
        </p:txBody>
      </p:sp>
      <p:sp>
        <p:nvSpPr>
          <p:cNvPr id="12" name="Rectangle 11">
            <a:extLst>
              <a:ext uri="{FF2B5EF4-FFF2-40B4-BE49-F238E27FC236}">
                <a16:creationId xmlns:a16="http://schemas.microsoft.com/office/drawing/2014/main" xmlns="" id="{CE193F65-44B4-4C7A-8EDC-A56FA323473B}"/>
              </a:ext>
            </a:extLst>
          </p:cNvPr>
          <p:cNvSpPr/>
          <p:nvPr/>
        </p:nvSpPr>
        <p:spPr>
          <a:xfrm>
            <a:off x="200247" y="5735896"/>
            <a:ext cx="11791506" cy="57139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Each month Erin pays her loan, LC takes 1% and the investors make 5% on their outstanding notes.</a:t>
            </a:r>
          </a:p>
        </p:txBody>
      </p:sp>
    </p:spTree>
    <p:extLst>
      <p:ext uri="{BB962C8B-B14F-4D97-AF65-F5344CB8AC3E}">
        <p14:creationId xmlns:p14="http://schemas.microsoft.com/office/powerpoint/2010/main" val="6260652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8/27/2019</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7" name="Rectangle 6"/>
          <p:cNvSpPr/>
          <p:nvPr/>
        </p:nvSpPr>
        <p:spPr>
          <a:xfrm>
            <a:off x="3195639" y="5906185"/>
            <a:ext cx="5743575" cy="369332"/>
          </a:xfrm>
          <a:prstGeom prst="rect">
            <a:avLst/>
          </a:prstGeom>
        </p:spPr>
        <p:txBody>
          <a:bodyPr wrap="square">
            <a:spAutoFit/>
          </a:bodyPr>
          <a:lstStyle/>
          <a:p>
            <a:r>
              <a:rPr lang="en-US" dirty="0">
                <a:hlinkClick r:id="rId2"/>
              </a:rPr>
              <a:t>https://www.lendingclub.com/info/download-data.action</a:t>
            </a:r>
            <a:endParaRPr lang="en-US" dirty="0"/>
          </a:p>
        </p:txBody>
      </p:sp>
      <p:sp>
        <p:nvSpPr>
          <p:cNvPr id="8" name="TextBox 7"/>
          <p:cNvSpPr txBox="1"/>
          <p:nvPr/>
        </p:nvSpPr>
        <p:spPr>
          <a:xfrm>
            <a:off x="303628" y="1343027"/>
            <a:ext cx="11050172" cy="1508105"/>
          </a:xfrm>
          <a:prstGeom prst="rect">
            <a:avLst/>
          </a:prstGeom>
          <a:noFill/>
        </p:spPr>
        <p:txBody>
          <a:bodyPr wrap="square" rtlCol="0">
            <a:spAutoFit/>
          </a:bodyPr>
          <a:lstStyle/>
          <a:p>
            <a:pPr marL="114300" indent="-114300">
              <a:buFont typeface="Arial" panose="020B0604020202020204" pitchFamily="34" charset="0"/>
              <a:buChar char="•"/>
            </a:pPr>
            <a:r>
              <a:rPr lang="en-US" sz="2000" b="1" dirty="0"/>
              <a:t>11 </a:t>
            </a:r>
            <a:r>
              <a:rPr lang="en-US" sz="2000" b="1" dirty="0" err="1"/>
              <a:t>yrs</a:t>
            </a:r>
            <a:r>
              <a:rPr lang="en-US" sz="2000" b="1" dirty="0"/>
              <a:t> of historical performance – Over 1M notes publicly available</a:t>
            </a:r>
          </a:p>
          <a:p>
            <a:pPr marL="571500" lvl="2" indent="-114300">
              <a:buFont typeface="Arial" panose="020B0604020202020204" pitchFamily="34" charset="0"/>
              <a:buChar char="•"/>
            </a:pPr>
            <a:r>
              <a:rPr lang="en-US" dirty="0"/>
              <a:t>Some platform changes in that time</a:t>
            </a:r>
          </a:p>
          <a:p>
            <a:pPr marL="571500" lvl="2" indent="-114300">
              <a:buFont typeface="Arial" panose="020B0604020202020204" pitchFamily="34" charset="0"/>
              <a:buChar char="•"/>
            </a:pPr>
            <a:r>
              <a:rPr lang="en-US" dirty="0"/>
              <a:t>Datasets are updated monthly</a:t>
            </a:r>
          </a:p>
          <a:p>
            <a:pPr marL="571500" lvl="2" indent="-114300">
              <a:buFont typeface="Arial" panose="020B0604020202020204" pitchFamily="34" charset="0"/>
              <a:buChar char="•"/>
            </a:pPr>
            <a:r>
              <a:rPr lang="en-US" dirty="0"/>
              <a:t>Sampled to 20k – either in fully paid of charged off state</a:t>
            </a:r>
          </a:p>
          <a:p>
            <a:pPr marL="742950" lvl="1" indent="-285750">
              <a:buFont typeface="Arial" panose="020B0604020202020204" pitchFamily="34" charset="0"/>
              <a:buChar char="•"/>
            </a:pPr>
            <a:endParaRPr lang="en-US" dirty="0"/>
          </a:p>
        </p:txBody>
      </p:sp>
      <p:grpSp>
        <p:nvGrpSpPr>
          <p:cNvPr id="25" name="Group 24"/>
          <p:cNvGrpSpPr/>
          <p:nvPr/>
        </p:nvGrpSpPr>
        <p:grpSpPr>
          <a:xfrm>
            <a:off x="1852613" y="3062288"/>
            <a:ext cx="7034211" cy="1956011"/>
            <a:chOff x="942982" y="3062287"/>
            <a:chExt cx="7034211" cy="1956011"/>
          </a:xfrm>
        </p:grpSpPr>
        <p:sp>
          <p:nvSpPr>
            <p:cNvPr id="22" name="Chevron 21"/>
            <p:cNvSpPr/>
            <p:nvPr/>
          </p:nvSpPr>
          <p:spPr>
            <a:xfrm>
              <a:off x="2711458" y="4436259"/>
              <a:ext cx="3714750" cy="528637"/>
            </a:xfrm>
            <a:prstGeom prst="chevr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Pentagon 8"/>
            <p:cNvSpPr/>
            <p:nvPr/>
          </p:nvSpPr>
          <p:spPr>
            <a:xfrm>
              <a:off x="942982" y="3062287"/>
              <a:ext cx="2000250" cy="528637"/>
            </a:xfrm>
            <a:prstGeom prst="homePlat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Loan Origination</a:t>
              </a:r>
            </a:p>
          </p:txBody>
        </p:sp>
        <p:sp>
          <p:nvSpPr>
            <p:cNvPr id="10" name="Chevron 9"/>
            <p:cNvSpPr/>
            <p:nvPr/>
          </p:nvSpPr>
          <p:spPr>
            <a:xfrm>
              <a:off x="2744797" y="3062287"/>
              <a:ext cx="3714750" cy="528637"/>
            </a:xfrm>
            <a:prstGeom prst="chevr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36 or 60 Monthly Payments</a:t>
              </a:r>
            </a:p>
          </p:txBody>
        </p:sp>
        <p:sp>
          <p:nvSpPr>
            <p:cNvPr id="18" name="Freeform 17"/>
            <p:cNvSpPr/>
            <p:nvPr/>
          </p:nvSpPr>
          <p:spPr>
            <a:xfrm rot="10800000">
              <a:off x="6237297" y="3062287"/>
              <a:ext cx="1739896" cy="528637"/>
            </a:xfrm>
            <a:custGeom>
              <a:avLst/>
              <a:gdLst>
                <a:gd name="connsiteX0" fmla="*/ 1739896 w 1739896"/>
                <a:gd name="connsiteY0" fmla="*/ 528637 h 528637"/>
                <a:gd name="connsiteX1" fmla="*/ 556415 w 1739896"/>
                <a:gd name="connsiteY1" fmla="*/ 528637 h 528637"/>
                <a:gd name="connsiteX2" fmla="*/ 555624 w 1739896"/>
                <a:gd name="connsiteY2" fmla="*/ 527846 h 528637"/>
                <a:gd name="connsiteX3" fmla="*/ 554832 w 1739896"/>
                <a:gd name="connsiteY3" fmla="*/ 528637 h 528637"/>
                <a:gd name="connsiteX4" fmla="*/ 0 w 1739896"/>
                <a:gd name="connsiteY4" fmla="*/ 528637 h 528637"/>
                <a:gd name="connsiteX5" fmla="*/ 0 w 1739896"/>
                <a:gd name="connsiteY5" fmla="*/ 0 h 528637"/>
                <a:gd name="connsiteX6" fmla="*/ 554832 w 1739896"/>
                <a:gd name="connsiteY6" fmla="*/ 0 h 528637"/>
                <a:gd name="connsiteX7" fmla="*/ 555624 w 1739896"/>
                <a:gd name="connsiteY7" fmla="*/ 792 h 528637"/>
                <a:gd name="connsiteX8" fmla="*/ 556415 w 1739896"/>
                <a:gd name="connsiteY8" fmla="*/ 0 h 528637"/>
                <a:gd name="connsiteX9" fmla="*/ 1739896 w 1739896"/>
                <a:gd name="connsiteY9" fmla="*/ 0 h 528637"/>
                <a:gd name="connsiteX10" fmla="*/ 1475577 w 1739896"/>
                <a:gd name="connsiteY10" fmla="*/ 264318 h 528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39896" h="528637">
                  <a:moveTo>
                    <a:pt x="1739896" y="528637"/>
                  </a:moveTo>
                  <a:lnTo>
                    <a:pt x="556415" y="528637"/>
                  </a:lnTo>
                  <a:lnTo>
                    <a:pt x="555624" y="527846"/>
                  </a:lnTo>
                  <a:lnTo>
                    <a:pt x="554832" y="528637"/>
                  </a:lnTo>
                  <a:lnTo>
                    <a:pt x="0" y="528637"/>
                  </a:lnTo>
                  <a:lnTo>
                    <a:pt x="0" y="0"/>
                  </a:lnTo>
                  <a:lnTo>
                    <a:pt x="554832" y="0"/>
                  </a:lnTo>
                  <a:lnTo>
                    <a:pt x="555624" y="792"/>
                  </a:lnTo>
                  <a:lnTo>
                    <a:pt x="556415" y="0"/>
                  </a:lnTo>
                  <a:lnTo>
                    <a:pt x="1739896" y="0"/>
                  </a:lnTo>
                  <a:lnTo>
                    <a:pt x="1475577" y="264318"/>
                  </a:ln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p:cNvSpPr txBox="1"/>
            <p:nvPr/>
          </p:nvSpPr>
          <p:spPr>
            <a:xfrm>
              <a:off x="3071812" y="4371967"/>
              <a:ext cx="3160096" cy="646331"/>
            </a:xfrm>
            <a:prstGeom prst="rect">
              <a:avLst/>
            </a:prstGeom>
            <a:noFill/>
          </p:spPr>
          <p:txBody>
            <a:bodyPr wrap="none" rtlCol="0">
              <a:spAutoFit/>
            </a:bodyPr>
            <a:lstStyle/>
            <a:p>
              <a:r>
                <a:rPr lang="en-US" dirty="0"/>
                <a:t>Transitional States of Nature:</a:t>
              </a:r>
            </a:p>
            <a:p>
              <a:r>
                <a:rPr lang="en-US" dirty="0"/>
                <a:t>Grace Period, 30-60,60-90 days</a:t>
              </a:r>
            </a:p>
          </p:txBody>
        </p:sp>
        <p:sp>
          <p:nvSpPr>
            <p:cNvPr id="19" name="Freeform 18"/>
            <p:cNvSpPr/>
            <p:nvPr/>
          </p:nvSpPr>
          <p:spPr>
            <a:xfrm rot="10800000">
              <a:off x="6194434" y="4436258"/>
              <a:ext cx="1739896" cy="528637"/>
            </a:xfrm>
            <a:custGeom>
              <a:avLst/>
              <a:gdLst>
                <a:gd name="connsiteX0" fmla="*/ 1739896 w 1739896"/>
                <a:gd name="connsiteY0" fmla="*/ 528637 h 528637"/>
                <a:gd name="connsiteX1" fmla="*/ 556415 w 1739896"/>
                <a:gd name="connsiteY1" fmla="*/ 528637 h 528637"/>
                <a:gd name="connsiteX2" fmla="*/ 555624 w 1739896"/>
                <a:gd name="connsiteY2" fmla="*/ 527846 h 528637"/>
                <a:gd name="connsiteX3" fmla="*/ 554832 w 1739896"/>
                <a:gd name="connsiteY3" fmla="*/ 528637 h 528637"/>
                <a:gd name="connsiteX4" fmla="*/ 0 w 1739896"/>
                <a:gd name="connsiteY4" fmla="*/ 528637 h 528637"/>
                <a:gd name="connsiteX5" fmla="*/ 0 w 1739896"/>
                <a:gd name="connsiteY5" fmla="*/ 0 h 528637"/>
                <a:gd name="connsiteX6" fmla="*/ 554832 w 1739896"/>
                <a:gd name="connsiteY6" fmla="*/ 0 h 528637"/>
                <a:gd name="connsiteX7" fmla="*/ 555624 w 1739896"/>
                <a:gd name="connsiteY7" fmla="*/ 792 h 528637"/>
                <a:gd name="connsiteX8" fmla="*/ 556415 w 1739896"/>
                <a:gd name="connsiteY8" fmla="*/ 0 h 528637"/>
                <a:gd name="connsiteX9" fmla="*/ 1739896 w 1739896"/>
                <a:gd name="connsiteY9" fmla="*/ 0 h 528637"/>
                <a:gd name="connsiteX10" fmla="*/ 1475577 w 1739896"/>
                <a:gd name="connsiteY10" fmla="*/ 264318 h 528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39896" h="528637">
                  <a:moveTo>
                    <a:pt x="1739896" y="528637"/>
                  </a:moveTo>
                  <a:lnTo>
                    <a:pt x="556415" y="528637"/>
                  </a:lnTo>
                  <a:lnTo>
                    <a:pt x="555624" y="527846"/>
                  </a:lnTo>
                  <a:lnTo>
                    <a:pt x="554832" y="528637"/>
                  </a:lnTo>
                  <a:lnTo>
                    <a:pt x="0" y="528637"/>
                  </a:lnTo>
                  <a:lnTo>
                    <a:pt x="0" y="0"/>
                  </a:lnTo>
                  <a:lnTo>
                    <a:pt x="554832" y="0"/>
                  </a:lnTo>
                  <a:lnTo>
                    <a:pt x="555624" y="792"/>
                  </a:lnTo>
                  <a:lnTo>
                    <a:pt x="556415" y="0"/>
                  </a:lnTo>
                  <a:lnTo>
                    <a:pt x="1739896" y="0"/>
                  </a:lnTo>
                  <a:lnTo>
                    <a:pt x="1475577" y="26431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19"/>
            <p:cNvSpPr txBox="1"/>
            <p:nvPr/>
          </p:nvSpPr>
          <p:spPr>
            <a:xfrm>
              <a:off x="6615113" y="3171825"/>
              <a:ext cx="1074205" cy="369332"/>
            </a:xfrm>
            <a:prstGeom prst="rect">
              <a:avLst/>
            </a:prstGeom>
            <a:noFill/>
          </p:spPr>
          <p:txBody>
            <a:bodyPr wrap="none" rtlCol="0">
              <a:spAutoFit/>
            </a:bodyPr>
            <a:lstStyle/>
            <a:p>
              <a:r>
                <a:rPr lang="en-US" dirty="0">
                  <a:solidFill>
                    <a:schemeClr val="bg1"/>
                  </a:solidFill>
                </a:rPr>
                <a:t>Fully Paid</a:t>
              </a:r>
            </a:p>
          </p:txBody>
        </p:sp>
        <p:sp>
          <p:nvSpPr>
            <p:cNvPr id="21" name="TextBox 20"/>
            <p:cNvSpPr txBox="1"/>
            <p:nvPr/>
          </p:nvSpPr>
          <p:spPr>
            <a:xfrm>
              <a:off x="6496049" y="4515911"/>
              <a:ext cx="1305870" cy="369332"/>
            </a:xfrm>
            <a:prstGeom prst="rect">
              <a:avLst/>
            </a:prstGeom>
            <a:noFill/>
          </p:spPr>
          <p:txBody>
            <a:bodyPr wrap="none" rtlCol="0">
              <a:spAutoFit/>
            </a:bodyPr>
            <a:lstStyle/>
            <a:p>
              <a:r>
                <a:rPr lang="en-US" dirty="0">
                  <a:solidFill>
                    <a:schemeClr val="bg1"/>
                  </a:solidFill>
                </a:rPr>
                <a:t>Charged Off</a:t>
              </a:r>
            </a:p>
          </p:txBody>
        </p:sp>
        <p:sp>
          <p:nvSpPr>
            <p:cNvPr id="24" name="Up-Down Arrow 23"/>
            <p:cNvSpPr/>
            <p:nvPr/>
          </p:nvSpPr>
          <p:spPr>
            <a:xfrm>
              <a:off x="4157662" y="3414713"/>
              <a:ext cx="514350" cy="1042987"/>
            </a:xfrm>
            <a:prstGeom prst="upDownArrow">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6" name="TextBox 25"/>
          <p:cNvSpPr txBox="1"/>
          <p:nvPr/>
        </p:nvSpPr>
        <p:spPr>
          <a:xfrm>
            <a:off x="8882055" y="3128960"/>
            <a:ext cx="1760418" cy="369332"/>
          </a:xfrm>
          <a:prstGeom prst="rect">
            <a:avLst/>
          </a:prstGeom>
          <a:noFill/>
        </p:spPr>
        <p:txBody>
          <a:bodyPr wrap="none" rtlCol="0">
            <a:spAutoFit/>
          </a:bodyPr>
          <a:lstStyle/>
          <a:p>
            <a:r>
              <a:rPr lang="en-US" dirty="0"/>
              <a:t>1 = Success Class</a:t>
            </a:r>
          </a:p>
        </p:txBody>
      </p:sp>
      <p:sp>
        <p:nvSpPr>
          <p:cNvPr id="27" name="TextBox 26"/>
          <p:cNvSpPr txBox="1"/>
          <p:nvPr/>
        </p:nvSpPr>
        <p:spPr>
          <a:xfrm>
            <a:off x="8834433" y="4481510"/>
            <a:ext cx="1672637" cy="369332"/>
          </a:xfrm>
          <a:prstGeom prst="rect">
            <a:avLst/>
          </a:prstGeom>
          <a:noFill/>
        </p:spPr>
        <p:txBody>
          <a:bodyPr wrap="none" rtlCol="0">
            <a:spAutoFit/>
          </a:bodyPr>
          <a:lstStyle/>
          <a:p>
            <a:r>
              <a:rPr lang="en-US" dirty="0"/>
              <a:t>0 = Failure Class</a:t>
            </a:r>
          </a:p>
        </p:txBody>
      </p:sp>
      <p:sp>
        <p:nvSpPr>
          <p:cNvPr id="23" name="Slide Number Placeholder 4">
            <a:extLst>
              <a:ext uri="{FF2B5EF4-FFF2-40B4-BE49-F238E27FC236}">
                <a16:creationId xmlns:a16="http://schemas.microsoft.com/office/drawing/2014/main" xmlns="" id="{A0F634A1-5A1D-4362-8F00-DA2759B243FD}"/>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59</a:t>
            </a:fld>
            <a:endParaRPr lang="en-US" dirty="0"/>
          </a:p>
        </p:txBody>
      </p:sp>
      <p:sp>
        <p:nvSpPr>
          <p:cNvPr id="32" name="Title 2">
            <a:extLst>
              <a:ext uri="{FF2B5EF4-FFF2-40B4-BE49-F238E27FC236}">
                <a16:creationId xmlns:a16="http://schemas.microsoft.com/office/drawing/2014/main" xmlns="" id="{392090A4-10F5-46B6-B68C-0EC85CA9C586}"/>
              </a:ext>
            </a:extLst>
          </p:cNvPr>
          <p:cNvSpPr>
            <a:spLocks noGrp="1"/>
          </p:cNvSpPr>
          <p:nvPr>
            <p:ph type="title"/>
          </p:nvPr>
        </p:nvSpPr>
        <p:spPr>
          <a:xfrm>
            <a:off x="838200" y="365125"/>
            <a:ext cx="10515600" cy="495487"/>
          </a:xfrm>
        </p:spPr>
        <p:txBody>
          <a:bodyPr>
            <a:normAutofit fontScale="90000"/>
          </a:bodyPr>
          <a:lstStyle/>
          <a:p>
            <a:r>
              <a:rPr lang="en-US" dirty="0"/>
              <a:t>                                 Example</a:t>
            </a:r>
          </a:p>
        </p:txBody>
      </p:sp>
      <p:pic>
        <p:nvPicPr>
          <p:cNvPr id="33" name="Picture 2" descr="Image result for lending club logo">
            <a:extLst>
              <a:ext uri="{FF2B5EF4-FFF2-40B4-BE49-F238E27FC236}">
                <a16:creationId xmlns:a16="http://schemas.microsoft.com/office/drawing/2014/main" xmlns="" id="{E64F21CA-7EC5-462F-8E10-16002EE04601}"/>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8165" t="31759" r="8062" b="20741"/>
          <a:stretch/>
        </p:blipFill>
        <p:spPr bwMode="auto">
          <a:xfrm>
            <a:off x="303628" y="324455"/>
            <a:ext cx="4279226" cy="6592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54624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2576445"/>
            <a:ext cx="2347223" cy="3605213"/>
          </a:xfrm>
          <a:prstGeom prst="rect">
            <a:avLst/>
          </a:prstGeom>
          <a:noFill/>
          <a:extLst>
            <a:ext uri="{909E8E84-426E-40DD-AFC4-6F175D3DCCD1}">
              <a14:hiddenFill xmlns:a14="http://schemas.microsoft.com/office/drawing/2010/main">
                <a:solidFill>
                  <a:srgbClr val="FFFFFF"/>
                </a:solidFill>
              </a14:hiddenFill>
            </a:ext>
          </a:extLst>
        </p:spPr>
      </p:pic>
      <p:sp>
        <p:nvSpPr>
          <p:cNvPr id="2" name="Date Placeholder 1"/>
          <p:cNvSpPr>
            <a:spLocks noGrp="1"/>
          </p:cNvSpPr>
          <p:nvPr>
            <p:ph type="dt" sz="half" idx="10"/>
          </p:nvPr>
        </p:nvSpPr>
        <p:spPr/>
        <p:txBody>
          <a:bodyPr/>
          <a:lstStyle/>
          <a:p>
            <a:fld id="{6700A58B-DD98-43D0-B791-721480A02982}" type="datetime1">
              <a:rPr lang="en-US" smtClean="0"/>
              <a:t>8/27/2019</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9" name="TextBox 8"/>
          <p:cNvSpPr txBox="1"/>
          <p:nvPr/>
        </p:nvSpPr>
        <p:spPr>
          <a:xfrm>
            <a:off x="243840" y="1905001"/>
            <a:ext cx="9814561" cy="369332"/>
          </a:xfrm>
          <a:prstGeom prst="rect">
            <a:avLst/>
          </a:prstGeom>
          <a:noFill/>
        </p:spPr>
        <p:txBody>
          <a:bodyPr wrap="square" rtlCol="0">
            <a:spAutoFit/>
          </a:bodyPr>
          <a:lstStyle/>
          <a:p>
            <a:r>
              <a:rPr lang="en-US" dirty="0"/>
              <a:t>Traditional financial performance indicators trigger an action regardless of sector, or company product.   </a:t>
            </a:r>
          </a:p>
        </p:txBody>
      </p:sp>
      <p:sp>
        <p:nvSpPr>
          <p:cNvPr id="11" name="Oval Callout 10"/>
          <p:cNvSpPr/>
          <p:nvPr/>
        </p:nvSpPr>
        <p:spPr>
          <a:xfrm>
            <a:off x="3944247" y="2481194"/>
            <a:ext cx="5827073" cy="1409700"/>
          </a:xfrm>
          <a:prstGeom prst="wedgeEllipseCallout">
            <a:avLst>
              <a:gd name="adj1" fmla="val -80467"/>
              <a:gd name="adj2" fmla="val 38725"/>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Monsanto (MON) makes genetically modified food, I don’t care if they are safe.  I bought the stock because the EPS is good.</a:t>
            </a:r>
          </a:p>
        </p:txBody>
      </p:sp>
      <p:sp>
        <p:nvSpPr>
          <p:cNvPr id="10" name="Slide Number Placeholder 4">
            <a:extLst>
              <a:ext uri="{FF2B5EF4-FFF2-40B4-BE49-F238E27FC236}">
                <a16:creationId xmlns:a16="http://schemas.microsoft.com/office/drawing/2014/main" xmlns="" id="{2426AF38-7352-4CFF-AE67-244D3C91B823}"/>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6</a:t>
            </a:fld>
            <a:endParaRPr lang="en-US" dirty="0"/>
          </a:p>
        </p:txBody>
      </p:sp>
      <p:sp>
        <p:nvSpPr>
          <p:cNvPr id="12" name="Rectangle 11">
            <a:extLst>
              <a:ext uri="{FF2B5EF4-FFF2-40B4-BE49-F238E27FC236}">
                <a16:creationId xmlns:a16="http://schemas.microsoft.com/office/drawing/2014/main" xmlns="" id="{B2A1D218-758C-4C9D-8283-1AF43FC8FBA8}"/>
              </a:ext>
            </a:extLst>
          </p:cNvPr>
          <p:cNvSpPr/>
          <p:nvPr/>
        </p:nvSpPr>
        <p:spPr>
          <a:xfrm>
            <a:off x="243840" y="1257300"/>
            <a:ext cx="11704320" cy="4408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t>Financial Fundamentals Investing</a:t>
            </a:r>
          </a:p>
        </p:txBody>
      </p:sp>
      <p:sp>
        <p:nvSpPr>
          <p:cNvPr id="14" name="Title 2">
            <a:extLst>
              <a:ext uri="{FF2B5EF4-FFF2-40B4-BE49-F238E27FC236}">
                <a16:creationId xmlns:a16="http://schemas.microsoft.com/office/drawing/2014/main" xmlns="" id="{AB4AF1FF-B239-4EED-9F72-B0FFA57924FE}"/>
              </a:ext>
            </a:extLst>
          </p:cNvPr>
          <p:cNvSpPr>
            <a:spLocks noGrp="1"/>
          </p:cNvSpPr>
          <p:nvPr>
            <p:ph type="title"/>
          </p:nvPr>
        </p:nvSpPr>
        <p:spPr>
          <a:xfrm>
            <a:off x="180753" y="365127"/>
            <a:ext cx="11344940" cy="591477"/>
          </a:xfrm>
        </p:spPr>
        <p:txBody>
          <a:bodyPr>
            <a:normAutofit fontScale="90000"/>
          </a:bodyPr>
          <a:lstStyle/>
          <a:p>
            <a:r>
              <a:rPr lang="en-US" dirty="0"/>
              <a:t>Securities Trading can be distilled into 4 categories</a:t>
            </a:r>
          </a:p>
        </p:txBody>
      </p:sp>
    </p:spTree>
    <p:extLst>
      <p:ext uri="{BB962C8B-B14F-4D97-AF65-F5344CB8AC3E}">
        <p14:creationId xmlns:p14="http://schemas.microsoft.com/office/powerpoint/2010/main" val="342377861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What is cross – validation?</a:t>
            </a:r>
          </a:p>
        </p:txBody>
      </p:sp>
      <p:sp>
        <p:nvSpPr>
          <p:cNvPr id="2" name="Date Placeholder 1"/>
          <p:cNvSpPr>
            <a:spLocks noGrp="1"/>
          </p:cNvSpPr>
          <p:nvPr>
            <p:ph type="dt" sz="half" idx="10"/>
          </p:nvPr>
        </p:nvSpPr>
        <p:spPr/>
        <p:txBody>
          <a:bodyPr/>
          <a:lstStyle/>
          <a:p>
            <a:fld id="{6700A58B-DD98-43D0-B791-721480A02982}" type="datetime1">
              <a:rPr lang="en-US" smtClean="0"/>
              <a:t>8/27/2019</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20" name="Flowchart: Magnetic Disk 19"/>
          <p:cNvSpPr/>
          <p:nvPr/>
        </p:nvSpPr>
        <p:spPr>
          <a:xfrm>
            <a:off x="3817158" y="5719773"/>
            <a:ext cx="2000250" cy="609601"/>
          </a:xfrm>
          <a:prstGeom prst="flowChartMagneticDisk">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Flowchart: Magnetic Disk 20"/>
          <p:cNvSpPr/>
          <p:nvPr/>
        </p:nvSpPr>
        <p:spPr>
          <a:xfrm>
            <a:off x="3817158" y="5295382"/>
            <a:ext cx="2000250" cy="609601"/>
          </a:xfrm>
          <a:prstGeom prst="flowChartMagneticDisk">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Flowchart: Magnetic Disk 21"/>
          <p:cNvSpPr/>
          <p:nvPr/>
        </p:nvSpPr>
        <p:spPr>
          <a:xfrm>
            <a:off x="3817158" y="4870989"/>
            <a:ext cx="2000250" cy="609601"/>
          </a:xfrm>
          <a:prstGeom prst="flowChartMagneticDisk">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Flowchart: Magnetic Disk 22"/>
          <p:cNvSpPr/>
          <p:nvPr/>
        </p:nvSpPr>
        <p:spPr>
          <a:xfrm>
            <a:off x="3817158" y="4446596"/>
            <a:ext cx="2000250" cy="609601"/>
          </a:xfrm>
          <a:prstGeom prst="flowChartMagneticDisk">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Flowchart: Magnetic Disk 23"/>
          <p:cNvSpPr/>
          <p:nvPr/>
        </p:nvSpPr>
        <p:spPr>
          <a:xfrm>
            <a:off x="3817158" y="4022203"/>
            <a:ext cx="2000250" cy="609601"/>
          </a:xfrm>
          <a:prstGeom prst="flowChartMagneticDisk">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Flowchart: Magnetic Disk 24"/>
          <p:cNvSpPr/>
          <p:nvPr/>
        </p:nvSpPr>
        <p:spPr>
          <a:xfrm>
            <a:off x="3817158" y="3597810"/>
            <a:ext cx="2000250" cy="609601"/>
          </a:xfrm>
          <a:prstGeom prst="flowChartMagneticDisk">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Flowchart: Magnetic Disk 25"/>
          <p:cNvSpPr/>
          <p:nvPr/>
        </p:nvSpPr>
        <p:spPr>
          <a:xfrm>
            <a:off x="3817158" y="3173417"/>
            <a:ext cx="2000250" cy="609601"/>
          </a:xfrm>
          <a:prstGeom prst="flowChartMagneticDisk">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Flowchart: Magnetic Disk 26"/>
          <p:cNvSpPr/>
          <p:nvPr/>
        </p:nvSpPr>
        <p:spPr>
          <a:xfrm>
            <a:off x="3817158" y="2749024"/>
            <a:ext cx="2000250" cy="609601"/>
          </a:xfrm>
          <a:prstGeom prst="flowChartMagneticDisk">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Flowchart: Magnetic Disk 27"/>
          <p:cNvSpPr/>
          <p:nvPr/>
        </p:nvSpPr>
        <p:spPr>
          <a:xfrm>
            <a:off x="3817158" y="2324631"/>
            <a:ext cx="2000250" cy="609601"/>
          </a:xfrm>
          <a:prstGeom prst="flowChartMagneticDisk">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Flowchart: Magnetic Disk 28"/>
          <p:cNvSpPr/>
          <p:nvPr/>
        </p:nvSpPr>
        <p:spPr>
          <a:xfrm>
            <a:off x="3817158" y="1900238"/>
            <a:ext cx="2000250" cy="609601"/>
          </a:xfrm>
          <a:prstGeom prst="flowChartMagneticDisk">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TextBox 29"/>
          <p:cNvSpPr txBox="1"/>
          <p:nvPr/>
        </p:nvSpPr>
        <p:spPr>
          <a:xfrm>
            <a:off x="4395802" y="4043363"/>
            <a:ext cx="912301" cy="369332"/>
          </a:xfrm>
          <a:prstGeom prst="rect">
            <a:avLst/>
          </a:prstGeom>
          <a:noFill/>
        </p:spPr>
        <p:txBody>
          <a:bodyPr wrap="none" rtlCol="0">
            <a:spAutoFit/>
          </a:bodyPr>
          <a:lstStyle/>
          <a:p>
            <a:r>
              <a:rPr lang="en-US" dirty="0"/>
              <a:t>All Data</a:t>
            </a:r>
          </a:p>
        </p:txBody>
      </p:sp>
      <p:sp>
        <p:nvSpPr>
          <p:cNvPr id="31" name="Isosceles Triangle 30"/>
          <p:cNvSpPr/>
          <p:nvPr/>
        </p:nvSpPr>
        <p:spPr>
          <a:xfrm rot="5400000">
            <a:off x="4538677" y="4071937"/>
            <a:ext cx="3186112" cy="300038"/>
          </a:xfrm>
          <a:prstGeom prs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lowchart: Magnetic Disk 31"/>
          <p:cNvSpPr/>
          <p:nvPr/>
        </p:nvSpPr>
        <p:spPr>
          <a:xfrm>
            <a:off x="6384146" y="5657861"/>
            <a:ext cx="2000250" cy="609601"/>
          </a:xfrm>
          <a:prstGeom prst="flowChartMagneticDisk">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Flowchart: Magnetic Disk 32"/>
          <p:cNvSpPr/>
          <p:nvPr/>
        </p:nvSpPr>
        <p:spPr>
          <a:xfrm>
            <a:off x="6384146" y="5233470"/>
            <a:ext cx="2000250" cy="609601"/>
          </a:xfrm>
          <a:prstGeom prst="flowChartMagneticDisk">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Flowchart: Magnetic Disk 33"/>
          <p:cNvSpPr/>
          <p:nvPr/>
        </p:nvSpPr>
        <p:spPr>
          <a:xfrm>
            <a:off x="6384146" y="4809077"/>
            <a:ext cx="2000250" cy="609601"/>
          </a:xfrm>
          <a:prstGeom prst="flowChartMagneticDisk">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Flowchart: Magnetic Disk 34"/>
          <p:cNvSpPr/>
          <p:nvPr/>
        </p:nvSpPr>
        <p:spPr>
          <a:xfrm>
            <a:off x="6384146" y="4384684"/>
            <a:ext cx="2000250" cy="609601"/>
          </a:xfrm>
          <a:prstGeom prst="flowChartMagneticDisk">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Flowchart: Magnetic Disk 35"/>
          <p:cNvSpPr/>
          <p:nvPr/>
        </p:nvSpPr>
        <p:spPr>
          <a:xfrm>
            <a:off x="6384146" y="3960291"/>
            <a:ext cx="2000250" cy="609601"/>
          </a:xfrm>
          <a:prstGeom prst="flowChartMagneticDisk">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Flowchart: Magnetic Disk 36"/>
          <p:cNvSpPr/>
          <p:nvPr/>
        </p:nvSpPr>
        <p:spPr>
          <a:xfrm>
            <a:off x="6384146" y="3535898"/>
            <a:ext cx="2000250" cy="609601"/>
          </a:xfrm>
          <a:prstGeom prst="flowChartMagneticDisk">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Flowchart: Magnetic Disk 37"/>
          <p:cNvSpPr/>
          <p:nvPr/>
        </p:nvSpPr>
        <p:spPr>
          <a:xfrm>
            <a:off x="6384146" y="3111505"/>
            <a:ext cx="2000250" cy="609601"/>
          </a:xfrm>
          <a:prstGeom prst="flowChartMagneticDisk">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Flowchart: Magnetic Disk 38"/>
          <p:cNvSpPr/>
          <p:nvPr/>
        </p:nvSpPr>
        <p:spPr>
          <a:xfrm>
            <a:off x="6384146" y="2687112"/>
            <a:ext cx="2000250" cy="609601"/>
          </a:xfrm>
          <a:prstGeom prst="flowChartMagneticDisk">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Flowchart: Magnetic Disk 39"/>
          <p:cNvSpPr/>
          <p:nvPr/>
        </p:nvSpPr>
        <p:spPr>
          <a:xfrm>
            <a:off x="6384146" y="2262719"/>
            <a:ext cx="2000250" cy="609601"/>
          </a:xfrm>
          <a:prstGeom prst="flowChartMagneticDisk">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Flowchart: Magnetic Disk 40"/>
          <p:cNvSpPr/>
          <p:nvPr/>
        </p:nvSpPr>
        <p:spPr>
          <a:xfrm>
            <a:off x="6384146" y="1838326"/>
            <a:ext cx="2000250" cy="609601"/>
          </a:xfrm>
          <a:prstGeom prst="flowChartMagneticDisk">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TextBox 41"/>
          <p:cNvSpPr txBox="1"/>
          <p:nvPr/>
        </p:nvSpPr>
        <p:spPr>
          <a:xfrm>
            <a:off x="6662752" y="3895726"/>
            <a:ext cx="1468735" cy="369332"/>
          </a:xfrm>
          <a:prstGeom prst="rect">
            <a:avLst/>
          </a:prstGeom>
          <a:noFill/>
        </p:spPr>
        <p:txBody>
          <a:bodyPr wrap="none" rtlCol="0">
            <a:spAutoFit/>
          </a:bodyPr>
          <a:lstStyle/>
          <a:p>
            <a:r>
              <a:rPr lang="en-US" dirty="0"/>
              <a:t>Training Data</a:t>
            </a:r>
          </a:p>
        </p:txBody>
      </p:sp>
      <p:sp>
        <p:nvSpPr>
          <p:cNvPr id="43" name="TextBox 42"/>
          <p:cNvSpPr txBox="1"/>
          <p:nvPr/>
        </p:nvSpPr>
        <p:spPr>
          <a:xfrm>
            <a:off x="6943739" y="5619751"/>
            <a:ext cx="1044710" cy="369332"/>
          </a:xfrm>
          <a:prstGeom prst="rect">
            <a:avLst/>
          </a:prstGeom>
          <a:noFill/>
        </p:spPr>
        <p:txBody>
          <a:bodyPr wrap="none" rtlCol="0">
            <a:spAutoFit/>
          </a:bodyPr>
          <a:lstStyle/>
          <a:p>
            <a:r>
              <a:rPr lang="en-US" dirty="0">
                <a:solidFill>
                  <a:schemeClr val="bg1"/>
                </a:solidFill>
              </a:rPr>
              <a:t>Test Data</a:t>
            </a:r>
          </a:p>
        </p:txBody>
      </p:sp>
      <p:sp>
        <p:nvSpPr>
          <p:cNvPr id="44" name="Slide Number Placeholder 4">
            <a:extLst>
              <a:ext uri="{FF2B5EF4-FFF2-40B4-BE49-F238E27FC236}">
                <a16:creationId xmlns:a16="http://schemas.microsoft.com/office/drawing/2014/main" xmlns="" id="{0C6E95D0-CD32-466B-A7FC-28540EC76623}"/>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60</a:t>
            </a:fld>
            <a:endParaRPr lang="en-US" dirty="0"/>
          </a:p>
        </p:txBody>
      </p:sp>
      <p:sp>
        <p:nvSpPr>
          <p:cNvPr id="45" name="TextBox 44">
            <a:extLst>
              <a:ext uri="{FF2B5EF4-FFF2-40B4-BE49-F238E27FC236}">
                <a16:creationId xmlns:a16="http://schemas.microsoft.com/office/drawing/2014/main" xmlns="" id="{8117162B-D80A-411F-8EC9-A312021E27BE}"/>
              </a:ext>
            </a:extLst>
          </p:cNvPr>
          <p:cNvSpPr txBox="1"/>
          <p:nvPr/>
        </p:nvSpPr>
        <p:spPr>
          <a:xfrm>
            <a:off x="200247" y="1300157"/>
            <a:ext cx="11791506" cy="369332"/>
          </a:xfrm>
          <a:prstGeom prst="rect">
            <a:avLst/>
          </a:prstGeom>
          <a:solidFill>
            <a:schemeClr val="accent2"/>
          </a:solidFill>
        </p:spPr>
        <p:txBody>
          <a:bodyPr wrap="square" rtlCol="0">
            <a:spAutoFit/>
          </a:bodyPr>
          <a:lstStyle/>
          <a:p>
            <a:pPr algn="ctr"/>
            <a:r>
              <a:rPr lang="en-US" dirty="0">
                <a:solidFill>
                  <a:schemeClr val="bg1"/>
                </a:solidFill>
              </a:rPr>
              <a:t>This is a typical partitioning schema to avoid overfitting.</a:t>
            </a:r>
          </a:p>
        </p:txBody>
      </p:sp>
    </p:spTree>
    <p:extLst>
      <p:ext uri="{BB962C8B-B14F-4D97-AF65-F5344CB8AC3E}">
        <p14:creationId xmlns:p14="http://schemas.microsoft.com/office/powerpoint/2010/main" val="51797659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What is cross – validation?</a:t>
            </a:r>
          </a:p>
        </p:txBody>
      </p:sp>
      <p:sp>
        <p:nvSpPr>
          <p:cNvPr id="2" name="Date Placeholder 1"/>
          <p:cNvSpPr>
            <a:spLocks noGrp="1"/>
          </p:cNvSpPr>
          <p:nvPr>
            <p:ph type="dt" sz="half" idx="10"/>
          </p:nvPr>
        </p:nvSpPr>
        <p:spPr/>
        <p:txBody>
          <a:bodyPr/>
          <a:lstStyle/>
          <a:p>
            <a:fld id="{6700A58B-DD98-43D0-B791-721480A02982}" type="datetime1">
              <a:rPr lang="en-US" smtClean="0"/>
              <a:t>8/27/2019</a:t>
            </a:fld>
            <a:endParaRPr lang="en-US"/>
          </a:p>
        </p:txBody>
      </p:sp>
      <p:sp>
        <p:nvSpPr>
          <p:cNvPr id="5" name="Footer Placeholder 4"/>
          <p:cNvSpPr>
            <a:spLocks noGrp="1"/>
          </p:cNvSpPr>
          <p:nvPr>
            <p:ph type="ftr" sz="quarter" idx="11"/>
          </p:nvPr>
        </p:nvSpPr>
        <p:spPr/>
        <p:txBody>
          <a:bodyPr/>
          <a:lstStyle/>
          <a:p>
            <a:r>
              <a:rPr lang="en-US" dirty="0"/>
              <a:t>Kwartler</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6900" y="1784907"/>
            <a:ext cx="8143875" cy="3895627"/>
          </a:xfrm>
          <a:prstGeom prst="rect">
            <a:avLst/>
          </a:prstGeom>
        </p:spPr>
      </p:pic>
      <p:sp>
        <p:nvSpPr>
          <p:cNvPr id="8" name="Slide Number Placeholder 4">
            <a:extLst>
              <a:ext uri="{FF2B5EF4-FFF2-40B4-BE49-F238E27FC236}">
                <a16:creationId xmlns:a16="http://schemas.microsoft.com/office/drawing/2014/main" xmlns="" id="{8BB87A38-E41E-4E6D-9AB8-9A03FE57A933}"/>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61</a:t>
            </a:fld>
            <a:endParaRPr lang="en-US" dirty="0"/>
          </a:p>
        </p:txBody>
      </p:sp>
      <p:sp>
        <p:nvSpPr>
          <p:cNvPr id="9" name="TextBox 8">
            <a:extLst>
              <a:ext uri="{FF2B5EF4-FFF2-40B4-BE49-F238E27FC236}">
                <a16:creationId xmlns:a16="http://schemas.microsoft.com/office/drawing/2014/main" xmlns="" id="{5BFDB322-97B5-4CB0-B523-3117F591B0DE}"/>
              </a:ext>
            </a:extLst>
          </p:cNvPr>
          <p:cNvSpPr txBox="1"/>
          <p:nvPr/>
        </p:nvSpPr>
        <p:spPr>
          <a:xfrm>
            <a:off x="200247" y="1300157"/>
            <a:ext cx="11791506" cy="369332"/>
          </a:xfrm>
          <a:prstGeom prst="rect">
            <a:avLst/>
          </a:prstGeom>
          <a:solidFill>
            <a:schemeClr val="accent2"/>
          </a:solidFill>
        </p:spPr>
        <p:txBody>
          <a:bodyPr wrap="square" rtlCol="0">
            <a:spAutoFit/>
          </a:bodyPr>
          <a:lstStyle/>
          <a:p>
            <a:pPr algn="ctr"/>
            <a:r>
              <a:rPr lang="en-US" dirty="0">
                <a:solidFill>
                  <a:schemeClr val="bg1"/>
                </a:solidFill>
              </a:rPr>
              <a:t>In this example we will perform cross validation because the data set is 20k records.</a:t>
            </a:r>
          </a:p>
        </p:txBody>
      </p:sp>
    </p:spTree>
    <p:extLst>
      <p:ext uri="{BB962C8B-B14F-4D97-AF65-F5344CB8AC3E}">
        <p14:creationId xmlns:p14="http://schemas.microsoft.com/office/powerpoint/2010/main" val="104624926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Open 6_CreditModeling.R</a:t>
            </a:r>
          </a:p>
        </p:txBody>
      </p:sp>
      <p:sp>
        <p:nvSpPr>
          <p:cNvPr id="2" name="Date Placeholder 1"/>
          <p:cNvSpPr>
            <a:spLocks noGrp="1"/>
          </p:cNvSpPr>
          <p:nvPr>
            <p:ph type="dt" sz="half" idx="10"/>
          </p:nvPr>
        </p:nvSpPr>
        <p:spPr/>
        <p:txBody>
          <a:bodyPr/>
          <a:lstStyle/>
          <a:p>
            <a:fld id="{6700A58B-DD98-43D0-B791-721480A02982}" type="datetime1">
              <a:rPr lang="en-US" smtClean="0"/>
              <a:t>8/27/2019</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7" name="TextBox 6"/>
          <p:cNvSpPr txBox="1"/>
          <p:nvPr/>
        </p:nvSpPr>
        <p:spPr>
          <a:xfrm>
            <a:off x="2228851" y="1657350"/>
            <a:ext cx="5276573" cy="1631216"/>
          </a:xfrm>
          <a:prstGeom prst="rect">
            <a:avLst/>
          </a:prstGeom>
          <a:noFill/>
        </p:spPr>
        <p:txBody>
          <a:bodyPr wrap="none" rtlCol="0">
            <a:spAutoFit/>
          </a:bodyPr>
          <a:lstStyle/>
          <a:p>
            <a:r>
              <a:rPr lang="en-US" sz="2800" u="sng" dirty="0"/>
              <a:t>Learning Objective:</a:t>
            </a:r>
          </a:p>
          <a:p>
            <a:pPr marL="285750" indent="-285750">
              <a:buFont typeface="Arial" panose="020B0604020202020204" pitchFamily="34" charset="0"/>
              <a:buChar char="•"/>
            </a:pPr>
            <a:r>
              <a:rPr lang="en-US" dirty="0"/>
              <a:t>Load in real lending club data</a:t>
            </a:r>
          </a:p>
          <a:p>
            <a:pPr marL="285750" indent="-285750">
              <a:buFont typeface="Arial" panose="020B0604020202020204" pitchFamily="34" charset="0"/>
              <a:buChar char="•"/>
            </a:pPr>
            <a:r>
              <a:rPr lang="en-US" dirty="0"/>
              <a:t>Treat the variables for modeling</a:t>
            </a:r>
          </a:p>
          <a:p>
            <a:pPr marL="285750" indent="-285750">
              <a:buFont typeface="Arial" panose="020B0604020202020204" pitchFamily="34" charset="0"/>
              <a:buChar char="•"/>
            </a:pPr>
            <a:r>
              <a:rPr lang="en-US" dirty="0"/>
              <a:t>Build a cross validated logistic regression with caret</a:t>
            </a:r>
          </a:p>
          <a:p>
            <a:pPr marL="285750" indent="-285750">
              <a:buFont typeface="Arial" panose="020B0604020202020204" pitchFamily="34" charset="0"/>
              <a:buChar char="•"/>
            </a:pPr>
            <a:r>
              <a:rPr lang="en-US" dirty="0"/>
              <a:t>Save model object &amp; variable treatment plan</a:t>
            </a:r>
          </a:p>
        </p:txBody>
      </p:sp>
      <p:sp>
        <p:nvSpPr>
          <p:cNvPr id="8" name="Slide Number Placeholder 4">
            <a:extLst>
              <a:ext uri="{FF2B5EF4-FFF2-40B4-BE49-F238E27FC236}">
                <a16:creationId xmlns:a16="http://schemas.microsoft.com/office/drawing/2014/main" xmlns="" id="{62573E0E-E250-4F98-9B48-00C75A10D1EB}"/>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62</a:t>
            </a:fld>
            <a:endParaRPr lang="en-US" dirty="0"/>
          </a:p>
        </p:txBody>
      </p:sp>
    </p:spTree>
    <p:extLst>
      <p:ext uri="{BB962C8B-B14F-4D97-AF65-F5344CB8AC3E}">
        <p14:creationId xmlns:p14="http://schemas.microsoft.com/office/powerpoint/2010/main" val="216213061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Cutoff Threshold</a:t>
            </a:r>
          </a:p>
        </p:txBody>
      </p:sp>
      <p:sp>
        <p:nvSpPr>
          <p:cNvPr id="2" name="Date Placeholder 1"/>
          <p:cNvSpPr>
            <a:spLocks noGrp="1"/>
          </p:cNvSpPr>
          <p:nvPr>
            <p:ph type="dt" sz="half" idx="10"/>
          </p:nvPr>
        </p:nvSpPr>
        <p:spPr/>
        <p:txBody>
          <a:bodyPr/>
          <a:lstStyle/>
          <a:p>
            <a:fld id="{6700A58B-DD98-43D0-B791-721480A02982}" type="datetime1">
              <a:rPr lang="en-US" smtClean="0"/>
              <a:t>8/27/2019</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6" name="TextBox 5"/>
          <p:cNvSpPr txBox="1"/>
          <p:nvPr/>
        </p:nvSpPr>
        <p:spPr>
          <a:xfrm>
            <a:off x="878418" y="2951947"/>
            <a:ext cx="10435164" cy="1384995"/>
          </a:xfrm>
          <a:prstGeom prst="rect">
            <a:avLst/>
          </a:prstGeom>
          <a:noFill/>
        </p:spPr>
        <p:txBody>
          <a:bodyPr wrap="none" rtlCol="0">
            <a:spAutoFit/>
          </a:bodyPr>
          <a:lstStyle/>
          <a:p>
            <a:pPr marL="109538" indent="-109538">
              <a:buFont typeface="Arial" panose="020B0604020202020204" pitchFamily="34" charset="0"/>
              <a:buChar char="•"/>
            </a:pPr>
            <a:r>
              <a:rPr lang="en-US" sz="2800" dirty="0"/>
              <a:t>Should we be equal weighted?  </a:t>
            </a:r>
          </a:p>
          <a:p>
            <a:pPr marL="109538" indent="-109538">
              <a:buFont typeface="Arial" panose="020B0604020202020204" pitchFamily="34" charset="0"/>
              <a:buChar char="•"/>
            </a:pPr>
            <a:endParaRPr lang="en-US" sz="2800" dirty="0"/>
          </a:p>
          <a:p>
            <a:pPr marL="109538" indent="-109538">
              <a:buFont typeface="Arial" panose="020B0604020202020204" pitchFamily="34" charset="0"/>
              <a:buChar char="•"/>
            </a:pPr>
            <a:r>
              <a:rPr lang="en-US" sz="2800" dirty="0"/>
              <a:t>Do we care </a:t>
            </a:r>
            <a:r>
              <a:rPr lang="en-US" sz="2800" u="sng" dirty="0"/>
              <a:t>equally</a:t>
            </a:r>
            <a:r>
              <a:rPr lang="en-US" sz="2800" dirty="0"/>
              <a:t> about picking paying notes and charged off loans?</a:t>
            </a:r>
          </a:p>
        </p:txBody>
      </p:sp>
      <p:sp>
        <p:nvSpPr>
          <p:cNvPr id="8" name="Slide Number Placeholder 4">
            <a:extLst>
              <a:ext uri="{FF2B5EF4-FFF2-40B4-BE49-F238E27FC236}">
                <a16:creationId xmlns:a16="http://schemas.microsoft.com/office/drawing/2014/main" xmlns="" id="{07DA3C58-C4B5-410C-BAB9-8A496296E93A}"/>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63</a:t>
            </a:fld>
            <a:endParaRPr lang="en-US" dirty="0"/>
          </a:p>
        </p:txBody>
      </p:sp>
      <p:sp>
        <p:nvSpPr>
          <p:cNvPr id="9" name="TextBox 8">
            <a:extLst>
              <a:ext uri="{FF2B5EF4-FFF2-40B4-BE49-F238E27FC236}">
                <a16:creationId xmlns:a16="http://schemas.microsoft.com/office/drawing/2014/main" xmlns="" id="{6F8E5C01-2AE6-489C-BED6-17BC74CB7B2E}"/>
              </a:ext>
            </a:extLst>
          </p:cNvPr>
          <p:cNvSpPr txBox="1"/>
          <p:nvPr/>
        </p:nvSpPr>
        <p:spPr>
          <a:xfrm>
            <a:off x="200247" y="1300157"/>
            <a:ext cx="11791506" cy="369332"/>
          </a:xfrm>
          <a:prstGeom prst="rect">
            <a:avLst/>
          </a:prstGeom>
          <a:solidFill>
            <a:schemeClr val="accent2"/>
          </a:solidFill>
        </p:spPr>
        <p:txBody>
          <a:bodyPr wrap="square" rtlCol="0">
            <a:spAutoFit/>
          </a:bodyPr>
          <a:lstStyle/>
          <a:p>
            <a:pPr algn="ctr"/>
            <a:r>
              <a:rPr lang="en-US" dirty="0">
                <a:solidFill>
                  <a:schemeClr val="bg1"/>
                </a:solidFill>
              </a:rPr>
              <a:t>Is 0.50 the optimal cutoff?</a:t>
            </a:r>
          </a:p>
        </p:txBody>
      </p:sp>
    </p:spTree>
    <p:extLst>
      <p:ext uri="{BB962C8B-B14F-4D97-AF65-F5344CB8AC3E}">
        <p14:creationId xmlns:p14="http://schemas.microsoft.com/office/powerpoint/2010/main" val="316270228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Open 7_CreditModeling.R</a:t>
            </a:r>
          </a:p>
        </p:txBody>
      </p:sp>
      <p:sp>
        <p:nvSpPr>
          <p:cNvPr id="2" name="Date Placeholder 1"/>
          <p:cNvSpPr>
            <a:spLocks noGrp="1"/>
          </p:cNvSpPr>
          <p:nvPr>
            <p:ph type="dt" sz="half" idx="10"/>
          </p:nvPr>
        </p:nvSpPr>
        <p:spPr/>
        <p:txBody>
          <a:bodyPr/>
          <a:lstStyle/>
          <a:p>
            <a:fld id="{6700A58B-DD98-43D0-B791-721480A02982}" type="datetime1">
              <a:rPr lang="en-US" smtClean="0"/>
              <a:t>8/27/2019</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7" name="TextBox 6"/>
          <p:cNvSpPr txBox="1"/>
          <p:nvPr/>
        </p:nvSpPr>
        <p:spPr>
          <a:xfrm>
            <a:off x="838199" y="1577155"/>
            <a:ext cx="5759825" cy="2000548"/>
          </a:xfrm>
          <a:prstGeom prst="rect">
            <a:avLst/>
          </a:prstGeom>
          <a:noFill/>
        </p:spPr>
        <p:txBody>
          <a:bodyPr wrap="square" rtlCol="0">
            <a:spAutoFit/>
          </a:bodyPr>
          <a:lstStyle/>
          <a:p>
            <a:r>
              <a:rPr lang="en-US" sz="4000" u="sng" dirty="0"/>
              <a:t>Learning Objective:</a:t>
            </a:r>
          </a:p>
          <a:p>
            <a:pPr marL="285750" indent="-285750">
              <a:buFont typeface="Arial" panose="020B0604020202020204" pitchFamily="34" charset="0"/>
              <a:buChar char="•"/>
            </a:pPr>
            <a:r>
              <a:rPr lang="en-US" sz="2800" dirty="0"/>
              <a:t>Score notes</a:t>
            </a:r>
          </a:p>
          <a:p>
            <a:pPr marL="285750" indent="-285750">
              <a:buFont typeface="Arial" panose="020B0604020202020204" pitchFamily="34" charset="0"/>
              <a:buChar char="•"/>
            </a:pPr>
            <a:r>
              <a:rPr lang="en-US" sz="2800" dirty="0"/>
              <a:t>Make a plot similar to CAPM &amp; identify top loans to fund</a:t>
            </a:r>
          </a:p>
        </p:txBody>
      </p:sp>
      <p:sp>
        <p:nvSpPr>
          <p:cNvPr id="8" name="Slide Number Placeholder 4">
            <a:extLst>
              <a:ext uri="{FF2B5EF4-FFF2-40B4-BE49-F238E27FC236}">
                <a16:creationId xmlns:a16="http://schemas.microsoft.com/office/drawing/2014/main" xmlns="" id="{C8490E38-330F-46EB-B084-70603F6FD811}"/>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64</a:t>
            </a:fld>
            <a:endParaRPr lang="en-US" dirty="0"/>
          </a:p>
        </p:txBody>
      </p:sp>
      <p:pic>
        <p:nvPicPr>
          <p:cNvPr id="7170" name="Picture 2" descr="Image result for CAPM">
            <a:extLst>
              <a:ext uri="{FF2B5EF4-FFF2-40B4-BE49-F238E27FC236}">
                <a16:creationId xmlns:a16="http://schemas.microsoft.com/office/drawing/2014/main" xmlns="" id="{74CDE1BA-D0E4-4F71-8CC8-03782C3AC7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60752" y="2361985"/>
            <a:ext cx="5581650" cy="3333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164688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Agenda</a:t>
            </a:r>
          </a:p>
        </p:txBody>
      </p:sp>
      <p:graphicFrame>
        <p:nvGraphicFramePr>
          <p:cNvPr id="4" name="Content Placeholder 3"/>
          <p:cNvGraphicFramePr>
            <a:graphicFrameLocks noGrp="1"/>
          </p:cNvGraphicFramePr>
          <p:nvPr>
            <p:ph idx="1"/>
            <p:extLst/>
          </p:nvPr>
        </p:nvGraphicFramePr>
        <p:xfrm>
          <a:off x="2138364" y="1111250"/>
          <a:ext cx="7915275" cy="4754880"/>
        </p:xfrm>
        <a:graphic>
          <a:graphicData uri="http://schemas.openxmlformats.org/drawingml/2006/table">
            <a:tbl>
              <a:tblPr firstRow="1" bandRow="1">
                <a:tableStyleId>{F5AB1C69-6EDB-4FF4-983F-18BD219EF322}</a:tableStyleId>
              </a:tblPr>
              <a:tblGrid>
                <a:gridCol w="1242805">
                  <a:extLst>
                    <a:ext uri="{9D8B030D-6E8A-4147-A177-3AD203B41FA5}">
                      <a16:colId xmlns:a16="http://schemas.microsoft.com/office/drawing/2014/main" xmlns="" val="20000"/>
                    </a:ext>
                  </a:extLst>
                </a:gridCol>
                <a:gridCol w="861296">
                  <a:extLst>
                    <a:ext uri="{9D8B030D-6E8A-4147-A177-3AD203B41FA5}">
                      <a16:colId xmlns:a16="http://schemas.microsoft.com/office/drawing/2014/main" xmlns="" val="20001"/>
                    </a:ext>
                  </a:extLst>
                </a:gridCol>
                <a:gridCol w="5811174">
                  <a:extLst>
                    <a:ext uri="{9D8B030D-6E8A-4147-A177-3AD203B41FA5}">
                      <a16:colId xmlns:a16="http://schemas.microsoft.com/office/drawing/2014/main" xmlns="" val="20002"/>
                    </a:ext>
                  </a:extLst>
                </a:gridCol>
              </a:tblGrid>
              <a:tr h="370840">
                <a:tc>
                  <a:txBody>
                    <a:bodyPr/>
                    <a:lstStyle/>
                    <a:p>
                      <a:pPr algn="ctr"/>
                      <a:r>
                        <a:rPr lang="en-US" sz="2000" b="0" strike="noStrike" dirty="0">
                          <a:solidFill>
                            <a:schemeClr val="bg1"/>
                          </a:solidFill>
                        </a:rPr>
                        <a:t>Start</a:t>
                      </a:r>
                    </a:p>
                  </a:txBody>
                  <a:tcPr/>
                </a:tc>
                <a:tc>
                  <a:txBody>
                    <a:bodyPr/>
                    <a:lstStyle/>
                    <a:p>
                      <a:pPr algn="ctr"/>
                      <a:r>
                        <a:rPr lang="en-US" sz="2000" b="0" strike="noStrike" dirty="0">
                          <a:solidFill>
                            <a:schemeClr val="bg1"/>
                          </a:solidFill>
                        </a:rPr>
                        <a:t>End</a:t>
                      </a:r>
                    </a:p>
                  </a:txBody>
                  <a:tcPr/>
                </a:tc>
                <a:tc>
                  <a:txBody>
                    <a:bodyPr/>
                    <a:lstStyle/>
                    <a:p>
                      <a:r>
                        <a:rPr lang="en-US" sz="2000" b="0" strike="noStrike" dirty="0">
                          <a:solidFill>
                            <a:schemeClr val="bg1"/>
                          </a:solidFill>
                        </a:rPr>
                        <a:t>Item</a:t>
                      </a:r>
                    </a:p>
                  </a:txBody>
                  <a:tcPr/>
                </a:tc>
                <a:extLst>
                  <a:ext uri="{0D108BD9-81ED-4DB2-BD59-A6C34878D82A}">
                    <a16:rowId xmlns:a16="http://schemas.microsoft.com/office/drawing/2014/main" xmlns="" val="10000"/>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r>
                        <a:rPr lang="en-US" sz="2000" b="0" strike="noStrike" dirty="0">
                          <a:solidFill>
                            <a:schemeClr val="tx1"/>
                          </a:solidFill>
                        </a:rPr>
                        <a:t>Securities</a:t>
                      </a:r>
                      <a:r>
                        <a:rPr lang="en-US" sz="2000" b="0" strike="noStrike" baseline="0" dirty="0">
                          <a:solidFill>
                            <a:schemeClr val="tx1"/>
                          </a:solidFill>
                        </a:rPr>
                        <a:t> Summary</a:t>
                      </a:r>
                      <a:endParaRPr lang="en-US" sz="2000" b="0" strike="noStrike" dirty="0">
                        <a:solidFill>
                          <a:schemeClr val="tx1"/>
                        </a:solidFill>
                      </a:endParaRPr>
                    </a:p>
                  </a:txBody>
                  <a:tcPr/>
                </a:tc>
                <a:extLst>
                  <a:ext uri="{0D108BD9-81ED-4DB2-BD59-A6C34878D82A}">
                    <a16:rowId xmlns:a16="http://schemas.microsoft.com/office/drawing/2014/main" xmlns="" val="10003"/>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r>
                        <a:rPr lang="en-US" sz="2000" b="0" strike="noStrike" dirty="0">
                          <a:solidFill>
                            <a:schemeClr val="tx1"/>
                          </a:solidFill>
                        </a:rPr>
                        <a:t>Securities Technical Trading Indicator- SMA</a:t>
                      </a:r>
                    </a:p>
                  </a:txBody>
                  <a:tcPr/>
                </a:tc>
                <a:extLst>
                  <a:ext uri="{0D108BD9-81ED-4DB2-BD59-A6C34878D82A}">
                    <a16:rowId xmlns:a16="http://schemas.microsoft.com/office/drawing/2014/main" xmlns="" val="10001"/>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r>
                        <a:rPr lang="en-US" sz="2000" b="0" strike="noStrike" dirty="0">
                          <a:solidFill>
                            <a:schemeClr val="tx1"/>
                          </a:solidFill>
                        </a:rPr>
                        <a:t>Securities Technical Trading Indicator- MACD</a:t>
                      </a:r>
                    </a:p>
                  </a:txBody>
                  <a:tcPr/>
                </a:tc>
                <a:extLst>
                  <a:ext uri="{0D108BD9-81ED-4DB2-BD59-A6C34878D82A}">
                    <a16:rowId xmlns:a16="http://schemas.microsoft.com/office/drawing/2014/main" xmlns="" val="10004"/>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r>
                        <a:rPr lang="en-US" sz="2000" b="0" strike="noStrike" dirty="0">
                          <a:solidFill>
                            <a:schemeClr val="tx1"/>
                          </a:solidFill>
                        </a:rPr>
                        <a:t>Securities Technical Trading Indicator- RSI</a:t>
                      </a:r>
                    </a:p>
                  </a:txBody>
                  <a:tcPr/>
                </a:tc>
                <a:extLst>
                  <a:ext uri="{0D108BD9-81ED-4DB2-BD59-A6C34878D82A}">
                    <a16:rowId xmlns:a16="http://schemas.microsoft.com/office/drawing/2014/main" xmlns="" val="10002"/>
                  </a:ext>
                </a:extLst>
              </a:tr>
              <a:tr h="370840">
                <a:tc gridSpan="2">
                  <a:txBody>
                    <a:bodyPr/>
                    <a:lstStyle/>
                    <a:p>
                      <a:pPr algn="ctr"/>
                      <a:endParaRPr lang="en-US" sz="2000" b="0" strike="noStrike" dirty="0">
                        <a:solidFill>
                          <a:schemeClr val="tx1"/>
                        </a:solidFill>
                      </a:endParaRPr>
                    </a:p>
                  </a:txBody>
                  <a:tcPr/>
                </a:tc>
                <a:tc hMerge="1">
                  <a:txBody>
                    <a:bodyPr/>
                    <a:lstStyle/>
                    <a:p>
                      <a:endParaRPr lang="en-US"/>
                    </a:p>
                  </a:txBody>
                  <a:tcPr/>
                </a:tc>
                <a:tc>
                  <a:txBody>
                    <a:bodyPr/>
                    <a:lstStyle/>
                    <a:p>
                      <a:r>
                        <a:rPr lang="en-US" sz="2000" b="0" strike="noStrike" dirty="0">
                          <a:solidFill>
                            <a:schemeClr val="tx1"/>
                          </a:solidFill>
                        </a:rPr>
                        <a:t>Financial Risk Modeling</a:t>
                      </a:r>
                    </a:p>
                  </a:txBody>
                  <a:tcPr/>
                </a:tc>
                <a:extLst>
                  <a:ext uri="{0D108BD9-81ED-4DB2-BD59-A6C34878D82A}">
                    <a16:rowId xmlns:a16="http://schemas.microsoft.com/office/drawing/2014/main" xmlns="" val="10005"/>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r>
                        <a:rPr lang="en-US" sz="2000" b="0" strike="noStrike" dirty="0">
                          <a:solidFill>
                            <a:schemeClr val="tx1"/>
                          </a:solidFill>
                        </a:rPr>
                        <a:t>Non-Traditional Markets</a:t>
                      </a:r>
                    </a:p>
                  </a:txBody>
                  <a:tcPr/>
                </a:tc>
                <a:extLst>
                  <a:ext uri="{0D108BD9-81ED-4DB2-BD59-A6C34878D82A}">
                    <a16:rowId xmlns:a16="http://schemas.microsoft.com/office/drawing/2014/main" xmlns="" val="3853070941"/>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endParaRPr lang="en-US" sz="2000" b="0" strike="noStrike" dirty="0">
                        <a:solidFill>
                          <a:schemeClr val="tx1"/>
                        </a:solidFill>
                      </a:endParaRPr>
                    </a:p>
                  </a:txBody>
                  <a:tcPr/>
                </a:tc>
                <a:extLst>
                  <a:ext uri="{0D108BD9-81ED-4DB2-BD59-A6C34878D82A}">
                    <a16:rowId xmlns:a16="http://schemas.microsoft.com/office/drawing/2014/main" xmlns="" val="3086568558"/>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endParaRPr lang="en-US"/>
                    </a:p>
                  </a:txBody>
                  <a:tcPr/>
                </a:tc>
                <a:extLst>
                  <a:ext uri="{0D108BD9-81ED-4DB2-BD59-A6C34878D82A}">
                    <a16:rowId xmlns:a16="http://schemas.microsoft.com/office/drawing/2014/main" xmlns="" val="1739476882"/>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endParaRPr lang="en-US" dirty="0"/>
                    </a:p>
                  </a:txBody>
                  <a:tcPr/>
                </a:tc>
                <a:extLst>
                  <a:ext uri="{0D108BD9-81ED-4DB2-BD59-A6C34878D82A}">
                    <a16:rowId xmlns:a16="http://schemas.microsoft.com/office/drawing/2014/main" xmlns="" val="4176223156"/>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endParaRPr lang="en-US" sz="2000" b="0" strike="noStrike" dirty="0">
                        <a:solidFill>
                          <a:schemeClr val="tx1"/>
                        </a:solidFill>
                      </a:endParaRPr>
                    </a:p>
                  </a:txBody>
                  <a:tcPr/>
                </a:tc>
                <a:extLst>
                  <a:ext uri="{0D108BD9-81ED-4DB2-BD59-A6C34878D82A}">
                    <a16:rowId xmlns:a16="http://schemas.microsoft.com/office/drawing/2014/main" xmlns="" val="375788903"/>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endParaRPr lang="en-US" sz="2000" b="0" strike="noStrike" dirty="0">
                        <a:solidFill>
                          <a:schemeClr val="tx1"/>
                        </a:solidFill>
                      </a:endParaRPr>
                    </a:p>
                  </a:txBody>
                  <a:tcPr/>
                </a:tc>
                <a:extLst>
                  <a:ext uri="{0D108BD9-81ED-4DB2-BD59-A6C34878D82A}">
                    <a16:rowId xmlns:a16="http://schemas.microsoft.com/office/drawing/2014/main" xmlns="" val="1479263652"/>
                  </a:ext>
                </a:extLst>
              </a:tr>
            </a:tbl>
          </a:graphicData>
        </a:graphic>
      </p:graphicFrame>
      <p:sp>
        <p:nvSpPr>
          <p:cNvPr id="5" name="Date Placeholder 4"/>
          <p:cNvSpPr>
            <a:spLocks noGrp="1"/>
          </p:cNvSpPr>
          <p:nvPr>
            <p:ph type="dt" sz="half" idx="10"/>
          </p:nvPr>
        </p:nvSpPr>
        <p:spPr/>
        <p:txBody>
          <a:bodyPr/>
          <a:lstStyle/>
          <a:p>
            <a:fld id="{9B19E99B-5349-415A-8E56-8E989211A366}" type="datetime1">
              <a:rPr lang="en-US" smtClean="0"/>
              <a:t>8/27/2019</a:t>
            </a:fld>
            <a:endParaRPr lang="en-US"/>
          </a:p>
        </p:txBody>
      </p:sp>
      <p:sp>
        <p:nvSpPr>
          <p:cNvPr id="6" name="Footer Placeholder 5"/>
          <p:cNvSpPr>
            <a:spLocks noGrp="1"/>
          </p:cNvSpPr>
          <p:nvPr>
            <p:ph type="ftr" sz="quarter" idx="11"/>
          </p:nvPr>
        </p:nvSpPr>
        <p:spPr/>
        <p:txBody>
          <a:bodyPr/>
          <a:lstStyle/>
          <a:p>
            <a:r>
              <a:rPr lang="en-US" dirty="0"/>
              <a:t>Kwartler</a:t>
            </a:r>
          </a:p>
        </p:txBody>
      </p:sp>
      <p:sp>
        <p:nvSpPr>
          <p:cNvPr id="7" name="Slide Number Placeholder 6"/>
          <p:cNvSpPr>
            <a:spLocks noGrp="1"/>
          </p:cNvSpPr>
          <p:nvPr>
            <p:ph type="sldNum" sz="quarter" idx="4"/>
          </p:nvPr>
        </p:nvSpPr>
        <p:spPr>
          <a:xfrm>
            <a:off x="8610600" y="6356350"/>
            <a:ext cx="1996996" cy="365125"/>
          </a:xfrm>
        </p:spPr>
        <p:txBody>
          <a:bodyPr/>
          <a:lstStyle/>
          <a:p>
            <a:fld id="{37290FF7-652B-4475-AEAB-8B1A5D23AE09}" type="slidenum">
              <a:rPr lang="en-US" smtClean="0"/>
              <a:t>65</a:t>
            </a:fld>
            <a:endParaRPr lang="en-US"/>
          </a:p>
        </p:txBody>
      </p:sp>
    </p:spTree>
    <p:extLst>
      <p:ext uri="{BB962C8B-B14F-4D97-AF65-F5344CB8AC3E}">
        <p14:creationId xmlns:p14="http://schemas.microsoft.com/office/powerpoint/2010/main" val="66130746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Non-Traditional Markets</a:t>
            </a:r>
          </a:p>
        </p:txBody>
      </p:sp>
      <p:sp>
        <p:nvSpPr>
          <p:cNvPr id="2" name="Date Placeholder 1"/>
          <p:cNvSpPr>
            <a:spLocks noGrp="1"/>
          </p:cNvSpPr>
          <p:nvPr>
            <p:ph type="dt" sz="half" idx="10"/>
          </p:nvPr>
        </p:nvSpPr>
        <p:spPr/>
        <p:txBody>
          <a:bodyPr/>
          <a:lstStyle/>
          <a:p>
            <a:fld id="{6700A58B-DD98-43D0-B791-721480A02982}" type="datetime1">
              <a:rPr lang="en-US" smtClean="0"/>
              <a:t>8/27/2019</a:t>
            </a:fld>
            <a:endParaRPr lang="en-US"/>
          </a:p>
        </p:txBody>
      </p:sp>
      <p:sp>
        <p:nvSpPr>
          <p:cNvPr id="5" name="Footer Placeholder 4"/>
          <p:cNvSpPr>
            <a:spLocks noGrp="1"/>
          </p:cNvSpPr>
          <p:nvPr>
            <p:ph type="ftr" sz="quarter" idx="11"/>
          </p:nvPr>
        </p:nvSpPr>
        <p:spPr/>
        <p:txBody>
          <a:bodyPr/>
          <a:lstStyle/>
          <a:p>
            <a:r>
              <a:rPr lang="en-US" dirty="0"/>
              <a:t>Kwartler</a:t>
            </a:r>
          </a:p>
        </p:txBody>
      </p:sp>
      <p:cxnSp>
        <p:nvCxnSpPr>
          <p:cNvPr id="8" name="Straight Connector 7"/>
          <p:cNvCxnSpPr/>
          <p:nvPr/>
        </p:nvCxnSpPr>
        <p:spPr>
          <a:xfrm>
            <a:off x="4315047" y="1980827"/>
            <a:ext cx="0" cy="26289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200247" y="2609477"/>
            <a:ext cx="3398816" cy="1754326"/>
          </a:xfrm>
          <a:prstGeom prst="rect">
            <a:avLst/>
          </a:prstGeom>
          <a:noFill/>
        </p:spPr>
        <p:txBody>
          <a:bodyPr wrap="none" rtlCol="0">
            <a:spAutoFit/>
          </a:bodyPr>
          <a:lstStyle/>
          <a:p>
            <a:pPr marL="285750" indent="-285750">
              <a:buFont typeface="Arial" panose="020B0604020202020204" pitchFamily="34" charset="0"/>
              <a:buChar char="•"/>
            </a:pPr>
            <a:r>
              <a:rPr lang="en-US" dirty="0"/>
              <a:t>Stock Markets</a:t>
            </a:r>
          </a:p>
          <a:p>
            <a:pPr marL="285750" indent="-285750">
              <a:buFont typeface="Arial" panose="020B0604020202020204" pitchFamily="34" charset="0"/>
              <a:buChar char="•"/>
            </a:pPr>
            <a:r>
              <a:rPr lang="en-US" dirty="0"/>
              <a:t>Bond Markets</a:t>
            </a:r>
          </a:p>
          <a:p>
            <a:pPr marL="285750" indent="-285750">
              <a:buFont typeface="Arial" panose="020B0604020202020204" pitchFamily="34" charset="0"/>
              <a:buChar char="•"/>
            </a:pPr>
            <a:r>
              <a:rPr lang="en-US" dirty="0"/>
              <a:t>Housing/Mortgages</a:t>
            </a:r>
          </a:p>
          <a:p>
            <a:pPr marL="285750" indent="-285750">
              <a:buFont typeface="Arial" panose="020B0604020202020204" pitchFamily="34" charset="0"/>
              <a:buChar char="•"/>
            </a:pPr>
            <a:r>
              <a:rPr lang="en-US" dirty="0"/>
              <a:t>Commodities – Gold, Silver etc.</a:t>
            </a:r>
          </a:p>
          <a:p>
            <a:pPr marL="285750" indent="-285750">
              <a:buFont typeface="Arial" panose="020B0604020202020204" pitchFamily="34" charset="0"/>
              <a:buChar char="•"/>
            </a:pPr>
            <a:r>
              <a:rPr lang="en-US" dirty="0"/>
              <a:t>Crop Futures</a:t>
            </a:r>
          </a:p>
          <a:p>
            <a:pPr marL="285750" indent="-285750">
              <a:buFont typeface="Arial" panose="020B0604020202020204" pitchFamily="34" charset="0"/>
              <a:buChar char="•"/>
            </a:pPr>
            <a:r>
              <a:rPr lang="en-US" dirty="0"/>
              <a:t>Consumer Credit</a:t>
            </a:r>
          </a:p>
        </p:txBody>
      </p:sp>
      <p:sp>
        <p:nvSpPr>
          <p:cNvPr id="10" name="TextBox 9"/>
          <p:cNvSpPr txBox="1"/>
          <p:nvPr/>
        </p:nvSpPr>
        <p:spPr>
          <a:xfrm>
            <a:off x="4724623" y="2476127"/>
            <a:ext cx="2563779" cy="1477328"/>
          </a:xfrm>
          <a:prstGeom prst="rect">
            <a:avLst/>
          </a:prstGeom>
          <a:noFill/>
        </p:spPr>
        <p:txBody>
          <a:bodyPr wrap="none" rtlCol="0">
            <a:spAutoFit/>
          </a:bodyPr>
          <a:lstStyle/>
          <a:p>
            <a:pPr marL="285750" indent="-285750">
              <a:buFont typeface="Arial" panose="020B0604020202020204" pitchFamily="34" charset="0"/>
              <a:buChar char="•"/>
            </a:pPr>
            <a:r>
              <a:rPr lang="en-US" dirty="0"/>
              <a:t>Crypto-currencies</a:t>
            </a:r>
          </a:p>
          <a:p>
            <a:pPr marL="285750" indent="-285750">
              <a:buFont typeface="Arial" panose="020B0604020202020204" pitchFamily="34" charset="0"/>
              <a:buChar char="•"/>
            </a:pPr>
            <a:r>
              <a:rPr lang="en-US" dirty="0"/>
              <a:t>Beanie Babies</a:t>
            </a:r>
          </a:p>
          <a:p>
            <a:pPr marL="285750" indent="-285750">
              <a:buFont typeface="Arial" panose="020B0604020202020204" pitchFamily="34" charset="0"/>
              <a:buChar char="•"/>
            </a:pPr>
            <a:r>
              <a:rPr lang="en-US" dirty="0"/>
              <a:t>Derivatives (originally)</a:t>
            </a:r>
          </a:p>
          <a:p>
            <a:pPr marL="285750" indent="-285750">
              <a:buFont typeface="Arial" panose="020B0604020202020204" pitchFamily="34" charset="0"/>
              <a:buChar char="•"/>
            </a:pPr>
            <a:r>
              <a:rPr lang="en-US" dirty="0"/>
              <a:t>Web Domains</a:t>
            </a:r>
          </a:p>
          <a:p>
            <a:pPr marL="285750" indent="-285750">
              <a:buFont typeface="Arial" panose="020B0604020202020204" pitchFamily="34" charset="0"/>
              <a:buChar char="•"/>
            </a:pPr>
            <a:r>
              <a:rPr lang="en-US" dirty="0"/>
              <a:t>…</a:t>
            </a:r>
          </a:p>
        </p:txBody>
      </p:sp>
      <p:sp>
        <p:nvSpPr>
          <p:cNvPr id="11" name="Rectangle 10"/>
          <p:cNvSpPr/>
          <p:nvPr/>
        </p:nvSpPr>
        <p:spPr>
          <a:xfrm>
            <a:off x="443135" y="1695077"/>
            <a:ext cx="3186112" cy="40005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Traditional</a:t>
            </a:r>
          </a:p>
        </p:txBody>
      </p:sp>
      <p:sp>
        <p:nvSpPr>
          <p:cNvPr id="12" name="Rectangle 11"/>
          <p:cNvSpPr/>
          <p:nvPr/>
        </p:nvSpPr>
        <p:spPr>
          <a:xfrm>
            <a:off x="4710335" y="1633165"/>
            <a:ext cx="3186112" cy="40005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Non-Traditional</a:t>
            </a:r>
          </a:p>
        </p:txBody>
      </p:sp>
      <p:sp>
        <p:nvSpPr>
          <p:cNvPr id="13" name="Slide Number Placeholder 4">
            <a:extLst>
              <a:ext uri="{FF2B5EF4-FFF2-40B4-BE49-F238E27FC236}">
                <a16:creationId xmlns:a16="http://schemas.microsoft.com/office/drawing/2014/main" xmlns="" id="{F9F3938E-A42F-4DC8-9E31-D7D8AD542EF2}"/>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66</a:t>
            </a:fld>
            <a:endParaRPr lang="en-US" dirty="0"/>
          </a:p>
        </p:txBody>
      </p:sp>
      <p:sp>
        <p:nvSpPr>
          <p:cNvPr id="14" name="Rectangle 13">
            <a:extLst>
              <a:ext uri="{FF2B5EF4-FFF2-40B4-BE49-F238E27FC236}">
                <a16:creationId xmlns:a16="http://schemas.microsoft.com/office/drawing/2014/main" xmlns="" id="{959FBAFB-3A68-44BD-94D2-DF8087F49276}"/>
              </a:ext>
            </a:extLst>
          </p:cNvPr>
          <p:cNvSpPr/>
          <p:nvPr/>
        </p:nvSpPr>
        <p:spPr>
          <a:xfrm>
            <a:off x="200247" y="5735896"/>
            <a:ext cx="11791506" cy="57139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 contrast to traditional markets, emerging or non traditional markets lack transparency, regulations and can often be manipulated more easily.    </a:t>
            </a:r>
          </a:p>
        </p:txBody>
      </p:sp>
      <p:pic>
        <p:nvPicPr>
          <p:cNvPr id="15362" name="Picture 2" descr="Image result for beanie babies meme">
            <a:extLst>
              <a:ext uri="{FF2B5EF4-FFF2-40B4-BE49-F238E27FC236}">
                <a16:creationId xmlns:a16="http://schemas.microsoft.com/office/drawing/2014/main" xmlns="" id="{28E19B7F-A106-4E0B-B9C0-F2FC4C18C8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82643" y="1416357"/>
            <a:ext cx="3625715" cy="41405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179298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A non-traditional Market - Example</a:t>
            </a:r>
          </a:p>
        </p:txBody>
      </p:sp>
      <p:sp>
        <p:nvSpPr>
          <p:cNvPr id="2" name="Date Placeholder 1"/>
          <p:cNvSpPr>
            <a:spLocks noGrp="1"/>
          </p:cNvSpPr>
          <p:nvPr>
            <p:ph type="dt" sz="half" idx="10"/>
          </p:nvPr>
        </p:nvSpPr>
        <p:spPr/>
        <p:txBody>
          <a:bodyPr/>
          <a:lstStyle/>
          <a:p>
            <a:fld id="{6700A58B-DD98-43D0-B791-721480A02982}" type="datetime1">
              <a:rPr lang="en-US" smtClean="0"/>
              <a:t>8/27/2019</a:t>
            </a:fld>
            <a:endParaRPr lang="en-US"/>
          </a:p>
        </p:txBody>
      </p:sp>
      <p:sp>
        <p:nvSpPr>
          <p:cNvPr id="5" name="Footer Placeholder 4"/>
          <p:cNvSpPr>
            <a:spLocks noGrp="1"/>
          </p:cNvSpPr>
          <p:nvPr>
            <p:ph type="ftr" sz="quarter" idx="11"/>
          </p:nvPr>
        </p:nvSpPr>
        <p:spPr/>
        <p:txBody>
          <a:bodyPr/>
          <a:lstStyle/>
          <a:p>
            <a:r>
              <a:rPr lang="en-US" dirty="0"/>
              <a:t>Kwartler</a:t>
            </a:r>
          </a:p>
        </p:txBody>
      </p:sp>
      <p:pic>
        <p:nvPicPr>
          <p:cNvPr id="2050" name="Picture 2" descr="Image result for magic the gather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39016" y="2130928"/>
            <a:ext cx="3804058" cy="213978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2166939" y="5157788"/>
            <a:ext cx="7986712" cy="923330"/>
          </a:xfrm>
          <a:prstGeom prst="rect">
            <a:avLst/>
          </a:prstGeom>
          <a:noFill/>
        </p:spPr>
        <p:txBody>
          <a:bodyPr wrap="square" rtlCol="0">
            <a:spAutoFit/>
          </a:bodyPr>
          <a:lstStyle/>
          <a:p>
            <a:r>
              <a:rPr lang="en-US" dirty="0"/>
              <a:t>Owned by Hasbro, MTG is a 25 year old collectible trading card game.  It is estimated that there are 8-12million players worldwide.  Thus is it popular and has demonstrated longevity unlike other non-traditional markets.  </a:t>
            </a:r>
          </a:p>
        </p:txBody>
      </p:sp>
      <p:pic>
        <p:nvPicPr>
          <p:cNvPr id="1026" name="Picture 2" descr="Image result for magic the gathering me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24650" y="1614487"/>
            <a:ext cx="3270250" cy="3270250"/>
          </a:xfrm>
          <a:prstGeom prst="rect">
            <a:avLst/>
          </a:prstGeom>
          <a:noFill/>
          <a:extLst>
            <a:ext uri="{909E8E84-426E-40DD-AFC4-6F175D3DCCD1}">
              <a14:hiddenFill xmlns:a14="http://schemas.microsoft.com/office/drawing/2010/main">
                <a:solidFill>
                  <a:srgbClr val="FFFFFF"/>
                </a:solidFill>
              </a14:hiddenFill>
            </a:ext>
          </a:extLst>
        </p:spPr>
      </p:pic>
      <p:sp>
        <p:nvSpPr>
          <p:cNvPr id="9" name="Slide Number Placeholder 4">
            <a:extLst>
              <a:ext uri="{FF2B5EF4-FFF2-40B4-BE49-F238E27FC236}">
                <a16:creationId xmlns:a16="http://schemas.microsoft.com/office/drawing/2014/main" xmlns="" id="{FF8CC77B-9CB1-4FA1-9719-D3E87A5D384A}"/>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67</a:t>
            </a:fld>
            <a:endParaRPr lang="en-US" dirty="0"/>
          </a:p>
        </p:txBody>
      </p:sp>
    </p:spTree>
    <p:extLst>
      <p:ext uri="{BB962C8B-B14F-4D97-AF65-F5344CB8AC3E}">
        <p14:creationId xmlns:p14="http://schemas.microsoft.com/office/powerpoint/2010/main" val="30333422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Magic The Gathering</a:t>
            </a:r>
          </a:p>
        </p:txBody>
      </p:sp>
      <p:sp>
        <p:nvSpPr>
          <p:cNvPr id="2" name="Date Placeholder 1"/>
          <p:cNvSpPr>
            <a:spLocks noGrp="1"/>
          </p:cNvSpPr>
          <p:nvPr>
            <p:ph type="dt" sz="half" idx="10"/>
          </p:nvPr>
        </p:nvSpPr>
        <p:spPr/>
        <p:txBody>
          <a:bodyPr/>
          <a:lstStyle/>
          <a:p>
            <a:fld id="{6700A58B-DD98-43D0-B791-721480A02982}" type="datetime1">
              <a:rPr lang="en-US" smtClean="0"/>
              <a:t>8/27/2019</a:t>
            </a:fld>
            <a:endParaRPr lang="en-US"/>
          </a:p>
        </p:txBody>
      </p:sp>
      <p:sp>
        <p:nvSpPr>
          <p:cNvPr id="5" name="Footer Placeholder 4"/>
          <p:cNvSpPr>
            <a:spLocks noGrp="1"/>
          </p:cNvSpPr>
          <p:nvPr>
            <p:ph type="ftr" sz="quarter" idx="11"/>
          </p:nvPr>
        </p:nvSpPr>
        <p:spPr/>
        <p:txBody>
          <a:bodyPr/>
          <a:lstStyle/>
          <a:p>
            <a:r>
              <a:rPr lang="en-US" dirty="0"/>
              <a:t>Kwartler</a:t>
            </a:r>
          </a:p>
        </p:txBody>
      </p:sp>
      <p:pic>
        <p:nvPicPr>
          <p:cNvPr id="3074" name="Picture 2" descr="Image result for magic the gather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85384" y="1673692"/>
            <a:ext cx="7021233" cy="3510617"/>
          </a:xfrm>
          <a:prstGeom prst="rect">
            <a:avLst/>
          </a:prstGeom>
          <a:noFill/>
          <a:extLst>
            <a:ext uri="{909E8E84-426E-40DD-AFC4-6F175D3DCCD1}">
              <a14:hiddenFill xmlns:a14="http://schemas.microsoft.com/office/drawing/2010/main">
                <a:solidFill>
                  <a:srgbClr val="FFFFFF"/>
                </a:solidFill>
              </a14:hiddenFill>
            </a:ext>
          </a:extLst>
        </p:spPr>
      </p:pic>
      <p:sp>
        <p:nvSpPr>
          <p:cNvPr id="8" name="Slide Number Placeholder 4">
            <a:extLst>
              <a:ext uri="{FF2B5EF4-FFF2-40B4-BE49-F238E27FC236}">
                <a16:creationId xmlns:a16="http://schemas.microsoft.com/office/drawing/2014/main" xmlns="" id="{350E01A1-B955-4061-A3F5-468F93FC5E0E}"/>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68</a:t>
            </a:fld>
            <a:endParaRPr lang="en-US" dirty="0"/>
          </a:p>
        </p:txBody>
      </p:sp>
      <p:sp>
        <p:nvSpPr>
          <p:cNvPr id="9" name="Rectangle 8">
            <a:extLst>
              <a:ext uri="{FF2B5EF4-FFF2-40B4-BE49-F238E27FC236}">
                <a16:creationId xmlns:a16="http://schemas.microsoft.com/office/drawing/2014/main" xmlns="" id="{E9D93CD6-B8AB-4FF1-8046-0707CD4F91A2}"/>
              </a:ext>
            </a:extLst>
          </p:cNvPr>
          <p:cNvSpPr/>
          <p:nvPr/>
        </p:nvSpPr>
        <p:spPr>
          <a:xfrm>
            <a:off x="200247" y="5735896"/>
            <a:ext cx="11791506" cy="57139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Players create 60 card decks with cards of different abilities for a duel.  Cards are fantasy based with creatures, sorceries, and mythical artifacts.</a:t>
            </a:r>
          </a:p>
        </p:txBody>
      </p:sp>
    </p:spTree>
    <p:extLst>
      <p:ext uri="{BB962C8B-B14F-4D97-AF65-F5344CB8AC3E}">
        <p14:creationId xmlns:p14="http://schemas.microsoft.com/office/powerpoint/2010/main" val="244956895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Magic The Gathering</a:t>
            </a:r>
          </a:p>
        </p:txBody>
      </p:sp>
      <p:sp>
        <p:nvSpPr>
          <p:cNvPr id="2" name="Date Placeholder 1"/>
          <p:cNvSpPr>
            <a:spLocks noGrp="1"/>
          </p:cNvSpPr>
          <p:nvPr>
            <p:ph type="dt" sz="half" idx="10"/>
          </p:nvPr>
        </p:nvSpPr>
        <p:spPr/>
        <p:txBody>
          <a:bodyPr/>
          <a:lstStyle/>
          <a:p>
            <a:fld id="{6700A58B-DD98-43D0-B791-721480A02982}" type="datetime1">
              <a:rPr lang="en-US" smtClean="0"/>
              <a:t>8/27/2019</a:t>
            </a:fld>
            <a:endParaRPr lang="en-US"/>
          </a:p>
        </p:txBody>
      </p:sp>
      <p:sp>
        <p:nvSpPr>
          <p:cNvPr id="5" name="Footer Placeholder 4"/>
          <p:cNvSpPr>
            <a:spLocks noGrp="1"/>
          </p:cNvSpPr>
          <p:nvPr>
            <p:ph type="ftr" sz="quarter" idx="11"/>
          </p:nvPr>
        </p:nvSpPr>
        <p:spPr/>
        <p:txBody>
          <a:bodyPr/>
          <a:lstStyle/>
          <a:p>
            <a:r>
              <a:rPr lang="en-US"/>
              <a:t>Kwartler CSCI S-96</a:t>
            </a:r>
            <a:endParaRPr lang="en-US" dirty="0"/>
          </a:p>
        </p:txBody>
      </p:sp>
      <p:pic>
        <p:nvPicPr>
          <p:cNvPr id="4098" name="Picture 2" descr="Image result for magic the gathering tournamen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52291" y="2630905"/>
            <a:ext cx="3122865" cy="2342149"/>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Image result for magic the gathering tournamen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13639" y="2253916"/>
            <a:ext cx="4762500" cy="2867025"/>
          </a:xfrm>
          <a:prstGeom prst="rect">
            <a:avLst/>
          </a:prstGeom>
          <a:noFill/>
          <a:extLst>
            <a:ext uri="{909E8E84-426E-40DD-AFC4-6F175D3DCCD1}">
              <a14:hiddenFill xmlns:a14="http://schemas.microsoft.com/office/drawing/2010/main">
                <a:solidFill>
                  <a:srgbClr val="FFFFFF"/>
                </a:solidFill>
              </a14:hiddenFill>
            </a:ext>
          </a:extLst>
        </p:spPr>
      </p:pic>
      <p:sp>
        <p:nvSpPr>
          <p:cNvPr id="9" name="Slide Number Placeholder 4">
            <a:extLst>
              <a:ext uri="{FF2B5EF4-FFF2-40B4-BE49-F238E27FC236}">
                <a16:creationId xmlns:a16="http://schemas.microsoft.com/office/drawing/2014/main" xmlns="" id="{47918700-034C-43AD-B526-533DD488FA05}"/>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69</a:t>
            </a:fld>
            <a:endParaRPr lang="en-US" dirty="0"/>
          </a:p>
        </p:txBody>
      </p:sp>
      <p:sp>
        <p:nvSpPr>
          <p:cNvPr id="10" name="Rectangle 9">
            <a:extLst>
              <a:ext uri="{FF2B5EF4-FFF2-40B4-BE49-F238E27FC236}">
                <a16:creationId xmlns:a16="http://schemas.microsoft.com/office/drawing/2014/main" xmlns="" id="{975BBC37-33F2-4763-80FC-272AF7B0CE1D}"/>
              </a:ext>
            </a:extLst>
          </p:cNvPr>
          <p:cNvSpPr/>
          <p:nvPr/>
        </p:nvSpPr>
        <p:spPr>
          <a:xfrm>
            <a:off x="200247" y="5735896"/>
            <a:ext cx="11791506" cy="57139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The cards have limited print runs &amp; varying rarities</a:t>
            </a:r>
          </a:p>
        </p:txBody>
      </p:sp>
    </p:spTree>
    <p:extLst>
      <p:ext uri="{BB962C8B-B14F-4D97-AF65-F5344CB8AC3E}">
        <p14:creationId xmlns:p14="http://schemas.microsoft.com/office/powerpoint/2010/main" val="21225594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stretch>
            <a:fillRect/>
          </a:stretch>
        </p:blipFill>
        <p:spPr>
          <a:xfrm>
            <a:off x="1200770" y="3312189"/>
            <a:ext cx="3170229" cy="2643188"/>
          </a:xfrm>
          <a:prstGeom prst="rect">
            <a:avLst/>
          </a:prstGeom>
        </p:spPr>
      </p:pic>
      <p:sp>
        <p:nvSpPr>
          <p:cNvPr id="2" name="Date Placeholder 1"/>
          <p:cNvSpPr>
            <a:spLocks noGrp="1"/>
          </p:cNvSpPr>
          <p:nvPr>
            <p:ph type="dt" sz="half" idx="10"/>
          </p:nvPr>
        </p:nvSpPr>
        <p:spPr/>
        <p:txBody>
          <a:bodyPr/>
          <a:lstStyle/>
          <a:p>
            <a:fld id="{6700A58B-DD98-43D0-B791-721480A02982}" type="datetime1">
              <a:rPr lang="en-US" smtClean="0"/>
              <a:t>8/27/2019</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9" name="TextBox 8"/>
          <p:cNvSpPr txBox="1"/>
          <p:nvPr/>
        </p:nvSpPr>
        <p:spPr>
          <a:xfrm>
            <a:off x="243840" y="1692345"/>
            <a:ext cx="11704320" cy="1477328"/>
          </a:xfrm>
          <a:prstGeom prst="rect">
            <a:avLst/>
          </a:prstGeom>
          <a:noFill/>
        </p:spPr>
        <p:txBody>
          <a:bodyPr wrap="square" rtlCol="0">
            <a:spAutoFit/>
          </a:bodyPr>
          <a:lstStyle/>
          <a:p>
            <a:r>
              <a:rPr lang="en-US" dirty="0"/>
              <a:t>Trade based on “indications”.  Uses non-financial mathematical indicators to quantify risk/reward, or trigger buy/sell </a:t>
            </a:r>
          </a:p>
          <a:p>
            <a:pPr marL="400050" lvl="2" indent="-285750">
              <a:buFont typeface="Arial" panose="020B0604020202020204" pitchFamily="34" charset="0"/>
              <a:buChar char="•"/>
            </a:pPr>
            <a:r>
              <a:rPr lang="en-US" dirty="0"/>
              <a:t>“Algorithmic Trading” – using algorithms to identify an equity action</a:t>
            </a:r>
          </a:p>
          <a:p>
            <a:pPr marL="400050" lvl="2" indent="-285750">
              <a:buFont typeface="Arial" panose="020B0604020202020204" pitchFamily="34" charset="0"/>
              <a:buChar char="•"/>
            </a:pPr>
            <a:r>
              <a:rPr lang="en-US" dirty="0"/>
              <a:t>Momentum – Recognize prices moving up/down at thresholds to trigger action</a:t>
            </a:r>
          </a:p>
          <a:p>
            <a:pPr marL="400050" lvl="2" indent="-285750">
              <a:buFont typeface="Arial" panose="020B0604020202020204" pitchFamily="34" charset="0"/>
              <a:buChar char="•"/>
            </a:pPr>
            <a:r>
              <a:rPr lang="en-US" dirty="0"/>
              <a:t>“Charting” – Visual chart patterns trigger actions (crossovers, head &amp; shoulders)</a:t>
            </a:r>
          </a:p>
          <a:p>
            <a:endParaRPr lang="en-US" dirty="0"/>
          </a:p>
        </p:txBody>
      </p:sp>
      <p:sp>
        <p:nvSpPr>
          <p:cNvPr id="11" name="Oval Callout 10"/>
          <p:cNvSpPr/>
          <p:nvPr/>
        </p:nvSpPr>
        <p:spPr>
          <a:xfrm>
            <a:off x="5619750" y="3219450"/>
            <a:ext cx="3970817" cy="1409700"/>
          </a:xfrm>
          <a:prstGeom prst="wedgeEllipseCallout">
            <a:avLst>
              <a:gd name="adj1" fmla="val -143226"/>
              <a:gd name="adj2" fmla="val 29548"/>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The MACD crossover pattern for Smith &amp; Wesson (AOBC) is positive so now is a good time to buy. </a:t>
            </a:r>
          </a:p>
        </p:txBody>
      </p:sp>
      <p:sp>
        <p:nvSpPr>
          <p:cNvPr id="10" name="Slide Number Placeholder 4">
            <a:extLst>
              <a:ext uri="{FF2B5EF4-FFF2-40B4-BE49-F238E27FC236}">
                <a16:creationId xmlns:a16="http://schemas.microsoft.com/office/drawing/2014/main" xmlns="" id="{0F021B1B-CAEA-4B74-9A30-9840A17A9143}"/>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7</a:t>
            </a:fld>
            <a:endParaRPr lang="en-US" dirty="0"/>
          </a:p>
        </p:txBody>
      </p:sp>
      <p:sp>
        <p:nvSpPr>
          <p:cNvPr id="14" name="Title 2">
            <a:extLst>
              <a:ext uri="{FF2B5EF4-FFF2-40B4-BE49-F238E27FC236}">
                <a16:creationId xmlns:a16="http://schemas.microsoft.com/office/drawing/2014/main" xmlns="" id="{01C59805-E6AC-40D6-9634-BEC8058CEB26}"/>
              </a:ext>
            </a:extLst>
          </p:cNvPr>
          <p:cNvSpPr>
            <a:spLocks noGrp="1"/>
          </p:cNvSpPr>
          <p:nvPr>
            <p:ph type="title"/>
          </p:nvPr>
        </p:nvSpPr>
        <p:spPr>
          <a:xfrm>
            <a:off x="180753" y="365127"/>
            <a:ext cx="11344940" cy="591477"/>
          </a:xfrm>
        </p:spPr>
        <p:txBody>
          <a:bodyPr>
            <a:normAutofit fontScale="90000"/>
          </a:bodyPr>
          <a:lstStyle/>
          <a:p>
            <a:r>
              <a:rPr lang="en-US" dirty="0"/>
              <a:t>Securities Trading can be distilled into 4 categories</a:t>
            </a:r>
          </a:p>
        </p:txBody>
      </p:sp>
      <p:sp>
        <p:nvSpPr>
          <p:cNvPr id="15" name="Rectangle 14">
            <a:extLst>
              <a:ext uri="{FF2B5EF4-FFF2-40B4-BE49-F238E27FC236}">
                <a16:creationId xmlns:a16="http://schemas.microsoft.com/office/drawing/2014/main" xmlns="" id="{0B483D0C-7F67-4520-9101-A847CAFC5C39}"/>
              </a:ext>
            </a:extLst>
          </p:cNvPr>
          <p:cNvSpPr/>
          <p:nvPr/>
        </p:nvSpPr>
        <p:spPr>
          <a:xfrm>
            <a:off x="243840" y="1257300"/>
            <a:ext cx="11704320" cy="4408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t>Technical Trading </a:t>
            </a:r>
          </a:p>
        </p:txBody>
      </p:sp>
    </p:spTree>
    <p:extLst>
      <p:ext uri="{BB962C8B-B14F-4D97-AF65-F5344CB8AC3E}">
        <p14:creationId xmlns:p14="http://schemas.microsoft.com/office/powerpoint/2010/main" val="177528069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And that’s why it’s a market…</a:t>
            </a:r>
          </a:p>
        </p:txBody>
      </p:sp>
      <p:sp>
        <p:nvSpPr>
          <p:cNvPr id="2" name="Date Placeholder 1"/>
          <p:cNvSpPr>
            <a:spLocks noGrp="1"/>
          </p:cNvSpPr>
          <p:nvPr>
            <p:ph type="dt" sz="half" idx="10"/>
          </p:nvPr>
        </p:nvSpPr>
        <p:spPr/>
        <p:txBody>
          <a:bodyPr/>
          <a:lstStyle/>
          <a:p>
            <a:fld id="{6700A58B-DD98-43D0-B791-721480A02982}" type="datetime1">
              <a:rPr lang="en-US" smtClean="0"/>
              <a:t>8/27/2019</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8" name="Slide Number Placeholder 4">
            <a:extLst>
              <a:ext uri="{FF2B5EF4-FFF2-40B4-BE49-F238E27FC236}">
                <a16:creationId xmlns:a16="http://schemas.microsoft.com/office/drawing/2014/main" xmlns="" id="{34F58E96-EF24-4040-8551-3E12256D1FC1}"/>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70</a:t>
            </a:fld>
            <a:endParaRPr lang="en-US" dirty="0"/>
          </a:p>
        </p:txBody>
      </p:sp>
      <p:sp>
        <p:nvSpPr>
          <p:cNvPr id="9" name="Rectangle 8">
            <a:extLst>
              <a:ext uri="{FF2B5EF4-FFF2-40B4-BE49-F238E27FC236}">
                <a16:creationId xmlns:a16="http://schemas.microsoft.com/office/drawing/2014/main" xmlns="" id="{DCD3837D-2F38-4B3F-B181-057EA4AF719A}"/>
              </a:ext>
            </a:extLst>
          </p:cNvPr>
          <p:cNvSpPr/>
          <p:nvPr/>
        </p:nvSpPr>
        <p:spPr>
          <a:xfrm>
            <a:off x="200247" y="5735896"/>
            <a:ext cx="11791506" cy="57139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Once popular the card was $50 now $19 at sites like as </a:t>
            </a:r>
            <a:r>
              <a:rPr lang="en-US" dirty="0">
                <a:hlinkClick r:id="rId2" action="ppaction://hlinkfile"/>
              </a:rPr>
              <a:t>mtggoldfish.com</a:t>
            </a:r>
            <a:r>
              <a:rPr lang="en-US" dirty="0"/>
              <a:t> and </a:t>
            </a:r>
            <a:r>
              <a:rPr lang="en-US" dirty="0">
                <a:hlinkClick r:id="rId3" action="ppaction://hlinkfile"/>
              </a:rPr>
              <a:t>mtgstocks.com</a:t>
            </a:r>
            <a:r>
              <a:rPr lang="en-US" dirty="0"/>
              <a:t> </a:t>
            </a:r>
          </a:p>
        </p:txBody>
      </p:sp>
      <p:pic>
        <p:nvPicPr>
          <p:cNvPr id="4" name="Picture 3">
            <a:extLst>
              <a:ext uri="{FF2B5EF4-FFF2-40B4-BE49-F238E27FC236}">
                <a16:creationId xmlns:a16="http://schemas.microsoft.com/office/drawing/2014/main" xmlns="" id="{FF5CB010-C510-421B-A24A-8EE8000EB2F0}"/>
              </a:ext>
            </a:extLst>
          </p:cNvPr>
          <p:cNvPicPr>
            <a:picLocks noChangeAspect="1"/>
          </p:cNvPicPr>
          <p:nvPr/>
        </p:nvPicPr>
        <p:blipFill>
          <a:blip r:embed="rId4"/>
          <a:stretch>
            <a:fillRect/>
          </a:stretch>
        </p:blipFill>
        <p:spPr>
          <a:xfrm>
            <a:off x="1809750" y="1483741"/>
            <a:ext cx="8572500" cy="3629025"/>
          </a:xfrm>
          <a:prstGeom prst="rect">
            <a:avLst/>
          </a:prstGeom>
        </p:spPr>
      </p:pic>
    </p:spTree>
    <p:extLst>
      <p:ext uri="{BB962C8B-B14F-4D97-AF65-F5344CB8AC3E}">
        <p14:creationId xmlns:p14="http://schemas.microsoft.com/office/powerpoint/2010/main" val="358125207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So how do you get cards?</a:t>
            </a:r>
          </a:p>
        </p:txBody>
      </p:sp>
      <p:sp>
        <p:nvSpPr>
          <p:cNvPr id="2" name="Date Placeholder 1"/>
          <p:cNvSpPr>
            <a:spLocks noGrp="1"/>
          </p:cNvSpPr>
          <p:nvPr>
            <p:ph type="dt" sz="half" idx="10"/>
          </p:nvPr>
        </p:nvSpPr>
        <p:spPr/>
        <p:txBody>
          <a:bodyPr/>
          <a:lstStyle/>
          <a:p>
            <a:fld id="{6700A58B-DD98-43D0-B791-721480A02982}" type="datetime1">
              <a:rPr lang="en-US" smtClean="0"/>
              <a:t>8/27/2019</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8" name="TextBox 7"/>
          <p:cNvSpPr txBox="1"/>
          <p:nvPr/>
        </p:nvSpPr>
        <p:spPr>
          <a:xfrm>
            <a:off x="1377483" y="1590094"/>
            <a:ext cx="9437034" cy="3785652"/>
          </a:xfrm>
          <a:prstGeom prst="rect">
            <a:avLst/>
          </a:prstGeom>
          <a:noFill/>
        </p:spPr>
        <p:txBody>
          <a:bodyPr wrap="square" rtlCol="0">
            <a:spAutoFit/>
          </a:bodyPr>
          <a:lstStyle/>
          <a:p>
            <a:pPr marL="285750" indent="-285750">
              <a:buFont typeface="Arial" panose="020B0604020202020204" pitchFamily="34" charset="0"/>
              <a:buChar char="•"/>
            </a:pPr>
            <a:r>
              <a:rPr lang="en-US" sz="2400" dirty="0"/>
              <a:t>For $19</a:t>
            </a:r>
          </a:p>
          <a:p>
            <a:r>
              <a:rPr lang="en-US" dirty="0"/>
              <a:t>You could buy </a:t>
            </a:r>
            <a:r>
              <a:rPr lang="en-US" dirty="0" err="1"/>
              <a:t>Karn</a:t>
            </a:r>
            <a:r>
              <a:rPr lang="en-US" dirty="0"/>
              <a:t> from an online marketplace.</a:t>
            </a:r>
          </a:p>
          <a:p>
            <a:endParaRPr lang="en-US" dirty="0"/>
          </a:p>
          <a:p>
            <a:pPr marL="285750" indent="-285750">
              <a:buFont typeface="Arial" panose="020B0604020202020204" pitchFamily="34" charset="0"/>
              <a:buChar char="•"/>
            </a:pPr>
            <a:r>
              <a:rPr lang="en-US" sz="2400" dirty="0"/>
              <a:t>For $3  </a:t>
            </a:r>
          </a:p>
          <a:p>
            <a:r>
              <a:rPr lang="en-US" dirty="0"/>
              <a:t>You can open a booster pack from the appropriate expansion set and hope you get it.</a:t>
            </a:r>
          </a:p>
          <a:p>
            <a:endParaRPr lang="en-US" dirty="0"/>
          </a:p>
          <a:p>
            <a:pPr marL="285750" indent="-285750">
              <a:buFont typeface="Arial" panose="020B0604020202020204" pitchFamily="34" charset="0"/>
              <a:buChar char="•"/>
            </a:pPr>
            <a:r>
              <a:rPr lang="en-US" sz="2400" dirty="0"/>
              <a:t>For $90</a:t>
            </a:r>
          </a:p>
          <a:p>
            <a:r>
              <a:rPr lang="en-US" dirty="0"/>
              <a:t>You can buy a booster box of 36 packs from the set and increase your odds of getting it while also getting many other potential valuable cards.  </a:t>
            </a:r>
          </a:p>
          <a:p>
            <a:endParaRPr lang="en-US" dirty="0"/>
          </a:p>
          <a:p>
            <a:pPr marL="285750" indent="-285750">
              <a:buFont typeface="Arial" panose="020B0604020202020204" pitchFamily="34" charset="0"/>
              <a:buChar char="•"/>
            </a:pPr>
            <a:r>
              <a:rPr lang="en-US" sz="2400" dirty="0"/>
              <a:t>For $540 </a:t>
            </a:r>
          </a:p>
          <a:p>
            <a:r>
              <a:rPr lang="en-US" dirty="0"/>
              <a:t>You can buy 6 of the booster boxes in a case.</a:t>
            </a:r>
          </a:p>
        </p:txBody>
      </p:sp>
      <p:sp>
        <p:nvSpPr>
          <p:cNvPr id="10" name="Slide Number Placeholder 4">
            <a:extLst>
              <a:ext uri="{FF2B5EF4-FFF2-40B4-BE49-F238E27FC236}">
                <a16:creationId xmlns:a16="http://schemas.microsoft.com/office/drawing/2014/main" xmlns="" id="{1B4522DB-19B0-4112-8556-4A669998DD4D}"/>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71</a:t>
            </a:fld>
            <a:endParaRPr lang="en-US" dirty="0"/>
          </a:p>
        </p:txBody>
      </p:sp>
      <p:sp>
        <p:nvSpPr>
          <p:cNvPr id="11" name="Rectangle 10">
            <a:extLst>
              <a:ext uri="{FF2B5EF4-FFF2-40B4-BE49-F238E27FC236}">
                <a16:creationId xmlns:a16="http://schemas.microsoft.com/office/drawing/2014/main" xmlns="" id="{2031CA5D-8A43-43B9-B9EB-EA3E91E17D5E}"/>
              </a:ext>
            </a:extLst>
          </p:cNvPr>
          <p:cNvSpPr/>
          <p:nvPr/>
        </p:nvSpPr>
        <p:spPr>
          <a:xfrm>
            <a:off x="200247" y="5735896"/>
            <a:ext cx="11791506" cy="57139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Say you are a player that needs to get </a:t>
            </a:r>
            <a:r>
              <a:rPr lang="en-US" dirty="0" err="1"/>
              <a:t>Karn</a:t>
            </a:r>
            <a:r>
              <a:rPr lang="en-US" dirty="0"/>
              <a:t>, Scion of </a:t>
            </a:r>
            <a:r>
              <a:rPr lang="en-US" dirty="0" err="1"/>
              <a:t>Urza</a:t>
            </a:r>
            <a:r>
              <a:rPr lang="en-US" dirty="0"/>
              <a:t> to complete a deck.</a:t>
            </a:r>
          </a:p>
        </p:txBody>
      </p:sp>
    </p:spTree>
    <p:extLst>
      <p:ext uri="{BB962C8B-B14F-4D97-AF65-F5344CB8AC3E}">
        <p14:creationId xmlns:p14="http://schemas.microsoft.com/office/powerpoint/2010/main" val="31675221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People Speculate as Supply Diminishes</a:t>
            </a:r>
          </a:p>
        </p:txBody>
      </p:sp>
      <p:sp>
        <p:nvSpPr>
          <p:cNvPr id="2" name="Date Placeholder 1"/>
          <p:cNvSpPr>
            <a:spLocks noGrp="1"/>
          </p:cNvSpPr>
          <p:nvPr>
            <p:ph type="dt" sz="half" idx="10"/>
          </p:nvPr>
        </p:nvSpPr>
        <p:spPr/>
        <p:txBody>
          <a:bodyPr/>
          <a:lstStyle/>
          <a:p>
            <a:fld id="{6700A58B-DD98-43D0-B791-721480A02982}" type="datetime1">
              <a:rPr lang="en-US" smtClean="0"/>
              <a:t>8/27/2019</a:t>
            </a:fld>
            <a:endParaRPr lang="en-US"/>
          </a:p>
        </p:txBody>
      </p:sp>
      <p:sp>
        <p:nvSpPr>
          <p:cNvPr id="5" name="Footer Placeholder 4"/>
          <p:cNvSpPr>
            <a:spLocks noGrp="1"/>
          </p:cNvSpPr>
          <p:nvPr>
            <p:ph type="ftr" sz="quarter" idx="11"/>
          </p:nvPr>
        </p:nvSpPr>
        <p:spPr/>
        <p:txBody>
          <a:bodyPr/>
          <a:lstStyle/>
          <a:p>
            <a:r>
              <a:rPr lang="en-US" dirty="0"/>
              <a:t>Kwartler</a:t>
            </a:r>
          </a:p>
        </p:txBody>
      </p:sp>
      <p:pic>
        <p:nvPicPr>
          <p:cNvPr id="8" name="Picture 7"/>
          <p:cNvPicPr>
            <a:picLocks noChangeAspect="1"/>
          </p:cNvPicPr>
          <p:nvPr/>
        </p:nvPicPr>
        <p:blipFill>
          <a:blip r:embed="rId2"/>
          <a:stretch>
            <a:fillRect/>
          </a:stretch>
        </p:blipFill>
        <p:spPr>
          <a:xfrm>
            <a:off x="1695451" y="1371600"/>
            <a:ext cx="4931297" cy="3457576"/>
          </a:xfrm>
          <a:prstGeom prst="rect">
            <a:avLst/>
          </a:prstGeom>
          <a:ln>
            <a:solidFill>
              <a:schemeClr val="tx1"/>
            </a:solidFill>
          </a:ln>
        </p:spPr>
      </p:pic>
      <p:pic>
        <p:nvPicPr>
          <p:cNvPr id="1026" name="Picture 2" descr="Image result for speculation me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77442" y="2941109"/>
            <a:ext cx="4336812" cy="3171825"/>
          </a:xfrm>
          <a:prstGeom prst="rect">
            <a:avLst/>
          </a:prstGeom>
          <a:noFill/>
          <a:extLst>
            <a:ext uri="{909E8E84-426E-40DD-AFC4-6F175D3DCCD1}">
              <a14:hiddenFill xmlns:a14="http://schemas.microsoft.com/office/drawing/2010/main">
                <a:solidFill>
                  <a:srgbClr val="FFFFFF"/>
                </a:solidFill>
              </a14:hiddenFill>
            </a:ext>
          </a:extLst>
        </p:spPr>
      </p:pic>
      <p:sp>
        <p:nvSpPr>
          <p:cNvPr id="9" name="Slide Number Placeholder 4">
            <a:extLst>
              <a:ext uri="{FF2B5EF4-FFF2-40B4-BE49-F238E27FC236}">
                <a16:creationId xmlns:a16="http://schemas.microsoft.com/office/drawing/2014/main" xmlns="" id="{FB600F79-98AC-4C69-B8D8-FFADDB2C67C7}"/>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72</a:t>
            </a:fld>
            <a:endParaRPr lang="en-US" dirty="0"/>
          </a:p>
        </p:txBody>
      </p:sp>
    </p:spTree>
    <p:extLst>
      <p:ext uri="{BB962C8B-B14F-4D97-AF65-F5344CB8AC3E}">
        <p14:creationId xmlns:p14="http://schemas.microsoft.com/office/powerpoint/2010/main" val="187560269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New set characteristics</a:t>
            </a:r>
          </a:p>
        </p:txBody>
      </p:sp>
      <p:sp>
        <p:nvSpPr>
          <p:cNvPr id="2" name="Date Placeholder 1"/>
          <p:cNvSpPr>
            <a:spLocks noGrp="1"/>
          </p:cNvSpPr>
          <p:nvPr>
            <p:ph type="dt" sz="half" idx="10"/>
          </p:nvPr>
        </p:nvSpPr>
        <p:spPr/>
        <p:txBody>
          <a:bodyPr/>
          <a:lstStyle/>
          <a:p>
            <a:fld id="{6700A58B-DD98-43D0-B791-721480A02982}" type="datetime1">
              <a:rPr lang="en-US" smtClean="0"/>
              <a:t>8/27/2019</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7" name="TextBox 6"/>
          <p:cNvSpPr txBox="1"/>
          <p:nvPr/>
        </p:nvSpPr>
        <p:spPr>
          <a:xfrm>
            <a:off x="6285910" y="2049235"/>
            <a:ext cx="4649379" cy="3416320"/>
          </a:xfrm>
          <a:prstGeom prst="rect">
            <a:avLst/>
          </a:prstGeom>
          <a:noFill/>
        </p:spPr>
        <p:txBody>
          <a:bodyPr wrap="square" rtlCol="0">
            <a:spAutoFit/>
          </a:bodyPr>
          <a:lstStyle/>
          <a:p>
            <a:r>
              <a:rPr lang="en-US" sz="2400" dirty="0"/>
              <a:t>Usually a pack contains</a:t>
            </a:r>
          </a:p>
          <a:p>
            <a:pPr marL="285750" indent="-285750">
              <a:buFont typeface="Arial" panose="020B0604020202020204" pitchFamily="34" charset="0"/>
              <a:buChar char="•"/>
            </a:pPr>
            <a:r>
              <a:rPr lang="en-US" sz="2400" dirty="0"/>
              <a:t>11 Commons</a:t>
            </a:r>
          </a:p>
          <a:p>
            <a:pPr marL="285750" indent="-285750">
              <a:buFont typeface="Arial" panose="020B0604020202020204" pitchFamily="34" charset="0"/>
              <a:buChar char="•"/>
            </a:pPr>
            <a:r>
              <a:rPr lang="en-US" sz="2400" dirty="0"/>
              <a:t>3 </a:t>
            </a:r>
            <a:r>
              <a:rPr lang="en-US" sz="2400" dirty="0" err="1"/>
              <a:t>Uncommons</a:t>
            </a:r>
            <a:endParaRPr lang="en-US" sz="2400" dirty="0"/>
          </a:p>
          <a:p>
            <a:pPr marL="285750" indent="-285750">
              <a:buFont typeface="Arial" panose="020B0604020202020204" pitchFamily="34" charset="0"/>
              <a:buChar char="•"/>
            </a:pPr>
            <a:r>
              <a:rPr lang="en-US" sz="2400" dirty="0"/>
              <a:t>1 Rare</a:t>
            </a:r>
          </a:p>
          <a:p>
            <a:pPr marL="742950" lvl="1" indent="-285750">
              <a:buFont typeface="Arial" panose="020B0604020202020204" pitchFamily="34" charset="0"/>
              <a:buChar char="•"/>
            </a:pPr>
            <a:r>
              <a:rPr lang="en-US" sz="2400" dirty="0"/>
              <a:t>1 in 8 packs will replace the rare with a mythic</a:t>
            </a:r>
          </a:p>
          <a:p>
            <a:pPr marL="285750" indent="-285750">
              <a:buFont typeface="Arial" panose="020B0604020202020204" pitchFamily="34" charset="0"/>
              <a:buChar char="•"/>
            </a:pPr>
            <a:r>
              <a:rPr lang="en-US" sz="2400" dirty="0"/>
              <a:t>1 in 6 packs will have a random premium foil card replacing a common. </a:t>
            </a:r>
          </a:p>
        </p:txBody>
      </p:sp>
      <p:pic>
        <p:nvPicPr>
          <p:cNvPr id="2050" name="Picture 2" descr="Magic the Gathering MtG Guilds of Ravnica Booster Box [Seale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786094"/>
            <a:ext cx="4707467" cy="3942602"/>
          </a:xfrm>
          <a:prstGeom prst="rect">
            <a:avLst/>
          </a:prstGeom>
          <a:noFill/>
          <a:extLst>
            <a:ext uri="{909E8E84-426E-40DD-AFC4-6F175D3DCCD1}">
              <a14:hiddenFill xmlns:a14="http://schemas.microsoft.com/office/drawing/2010/main">
                <a:solidFill>
                  <a:srgbClr val="FFFFFF"/>
                </a:solidFill>
              </a14:hiddenFill>
            </a:ext>
          </a:extLst>
        </p:spPr>
      </p:pic>
      <p:sp>
        <p:nvSpPr>
          <p:cNvPr id="9" name="Slide Number Placeholder 4">
            <a:extLst>
              <a:ext uri="{FF2B5EF4-FFF2-40B4-BE49-F238E27FC236}">
                <a16:creationId xmlns:a16="http://schemas.microsoft.com/office/drawing/2014/main" xmlns="" id="{1DC855BB-F19F-4127-A1B1-ADAAFCF2A08D}"/>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73</a:t>
            </a:fld>
            <a:endParaRPr lang="en-US" dirty="0"/>
          </a:p>
        </p:txBody>
      </p:sp>
    </p:spTree>
    <p:extLst>
      <p:ext uri="{BB962C8B-B14F-4D97-AF65-F5344CB8AC3E}">
        <p14:creationId xmlns:p14="http://schemas.microsoft.com/office/powerpoint/2010/main" val="302055542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8/27/2019</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6" name="TextBox 5"/>
          <p:cNvSpPr txBox="1"/>
          <p:nvPr/>
        </p:nvSpPr>
        <p:spPr>
          <a:xfrm>
            <a:off x="2053389" y="2149642"/>
            <a:ext cx="7844590" cy="923330"/>
          </a:xfrm>
          <a:prstGeom prst="rect">
            <a:avLst/>
          </a:prstGeom>
          <a:solidFill>
            <a:schemeClr val="accent4"/>
          </a:solidFill>
        </p:spPr>
        <p:txBody>
          <a:bodyPr wrap="square" rtlCol="0">
            <a:spAutoFit/>
          </a:bodyPr>
          <a:lstStyle/>
          <a:p>
            <a:r>
              <a:rPr lang="en-US" u="sng" dirty="0"/>
              <a:t>Risk:</a:t>
            </a:r>
          </a:p>
          <a:p>
            <a:r>
              <a:rPr lang="en-US" dirty="0"/>
              <a:t>Each expansion set has varying prices.  Some cards are worthless while other cards can be expensive..</a:t>
            </a:r>
          </a:p>
        </p:txBody>
      </p:sp>
      <p:sp>
        <p:nvSpPr>
          <p:cNvPr id="7" name="TextBox 6"/>
          <p:cNvSpPr txBox="1"/>
          <p:nvPr/>
        </p:nvSpPr>
        <p:spPr>
          <a:xfrm>
            <a:off x="403568" y="1307662"/>
            <a:ext cx="3612464" cy="523220"/>
          </a:xfrm>
          <a:prstGeom prst="rect">
            <a:avLst/>
          </a:prstGeom>
          <a:noFill/>
        </p:spPr>
        <p:txBody>
          <a:bodyPr wrap="none" rtlCol="0">
            <a:spAutoFit/>
          </a:bodyPr>
          <a:lstStyle/>
          <a:p>
            <a:r>
              <a:rPr lang="en-US" sz="2800" dirty="0"/>
              <a:t>When you open a pack:</a:t>
            </a:r>
          </a:p>
        </p:txBody>
      </p:sp>
      <p:sp>
        <p:nvSpPr>
          <p:cNvPr id="8" name="TextBox 7"/>
          <p:cNvSpPr txBox="1"/>
          <p:nvPr/>
        </p:nvSpPr>
        <p:spPr>
          <a:xfrm>
            <a:off x="1981200" y="3761873"/>
            <a:ext cx="7844590" cy="923330"/>
          </a:xfrm>
          <a:prstGeom prst="rect">
            <a:avLst/>
          </a:prstGeom>
          <a:solidFill>
            <a:schemeClr val="accent4"/>
          </a:solidFill>
        </p:spPr>
        <p:txBody>
          <a:bodyPr wrap="square" rtlCol="0">
            <a:spAutoFit/>
          </a:bodyPr>
          <a:lstStyle/>
          <a:p>
            <a:r>
              <a:rPr lang="en-US" u="sng" dirty="0"/>
              <a:t>Reward:</a:t>
            </a:r>
          </a:p>
          <a:p>
            <a:r>
              <a:rPr lang="en-US" dirty="0"/>
              <a:t>Some packs will contain expensive cards which you can immediately sell for more than the cost of the pack.</a:t>
            </a:r>
          </a:p>
        </p:txBody>
      </p:sp>
      <p:sp>
        <p:nvSpPr>
          <p:cNvPr id="9" name="TextBox 8"/>
          <p:cNvSpPr txBox="1"/>
          <p:nvPr/>
        </p:nvSpPr>
        <p:spPr>
          <a:xfrm>
            <a:off x="4770849" y="5933388"/>
            <a:ext cx="7312708" cy="338554"/>
          </a:xfrm>
          <a:prstGeom prst="rect">
            <a:avLst/>
          </a:prstGeom>
          <a:noFill/>
        </p:spPr>
        <p:txBody>
          <a:bodyPr wrap="none" rtlCol="0">
            <a:spAutoFit/>
          </a:bodyPr>
          <a:lstStyle/>
          <a:p>
            <a:r>
              <a:rPr lang="en-US" sz="1600" i="1" dirty="0"/>
              <a:t>*Keep in mind there are friction costs, shipping a physical good takes time and money.</a:t>
            </a:r>
          </a:p>
        </p:txBody>
      </p:sp>
      <p:sp>
        <p:nvSpPr>
          <p:cNvPr id="11" name="Slide Number Placeholder 4">
            <a:extLst>
              <a:ext uri="{FF2B5EF4-FFF2-40B4-BE49-F238E27FC236}">
                <a16:creationId xmlns:a16="http://schemas.microsoft.com/office/drawing/2014/main" xmlns="" id="{9E5C1682-5230-40D6-94C7-4411B72178A8}"/>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74</a:t>
            </a:fld>
            <a:endParaRPr lang="en-US" dirty="0"/>
          </a:p>
        </p:txBody>
      </p:sp>
      <p:sp>
        <p:nvSpPr>
          <p:cNvPr id="12" name="Title 11">
            <a:extLst>
              <a:ext uri="{FF2B5EF4-FFF2-40B4-BE49-F238E27FC236}">
                <a16:creationId xmlns:a16="http://schemas.microsoft.com/office/drawing/2014/main" xmlns="" id="{B9E0FA7D-8F76-4EE8-BCDF-41CC96396826}"/>
              </a:ext>
            </a:extLst>
          </p:cNvPr>
          <p:cNvSpPr>
            <a:spLocks noGrp="1"/>
          </p:cNvSpPr>
          <p:nvPr>
            <p:ph type="title"/>
          </p:nvPr>
        </p:nvSpPr>
        <p:spPr/>
        <p:txBody>
          <a:bodyPr>
            <a:normAutofit fontScale="90000"/>
          </a:bodyPr>
          <a:lstStyle/>
          <a:p>
            <a:r>
              <a:rPr lang="en-US" dirty="0"/>
              <a:t>Modeling a new set according to risk &amp; reward</a:t>
            </a:r>
          </a:p>
        </p:txBody>
      </p:sp>
      <p:sp>
        <p:nvSpPr>
          <p:cNvPr id="14" name="Rectangle 13">
            <a:extLst>
              <a:ext uri="{FF2B5EF4-FFF2-40B4-BE49-F238E27FC236}">
                <a16:creationId xmlns:a16="http://schemas.microsoft.com/office/drawing/2014/main" xmlns="" id="{DB757231-4C7D-4649-BDB5-093A58B95908}"/>
              </a:ext>
            </a:extLst>
          </p:cNvPr>
          <p:cNvSpPr/>
          <p:nvPr/>
        </p:nvSpPr>
        <p:spPr>
          <a:xfrm>
            <a:off x="200247" y="5415162"/>
            <a:ext cx="11791506" cy="57139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Since we know the cards in a set, their prices, and the probabilities of getting specific cards, we can simulate pack openings.  </a:t>
            </a:r>
          </a:p>
        </p:txBody>
      </p:sp>
    </p:spTree>
    <p:extLst>
      <p:ext uri="{BB962C8B-B14F-4D97-AF65-F5344CB8AC3E}">
        <p14:creationId xmlns:p14="http://schemas.microsoft.com/office/powerpoint/2010/main" val="19856976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Open 3_SimulateBoosters.R</a:t>
            </a:r>
          </a:p>
        </p:txBody>
      </p:sp>
      <p:sp>
        <p:nvSpPr>
          <p:cNvPr id="2" name="Date Placeholder 1"/>
          <p:cNvSpPr>
            <a:spLocks noGrp="1"/>
          </p:cNvSpPr>
          <p:nvPr>
            <p:ph type="dt" sz="half" idx="10"/>
          </p:nvPr>
        </p:nvSpPr>
        <p:spPr/>
        <p:txBody>
          <a:bodyPr/>
          <a:lstStyle/>
          <a:p>
            <a:fld id="{6700A58B-DD98-43D0-B791-721480A02982}" type="datetime1">
              <a:rPr lang="en-US" smtClean="0"/>
              <a:t>8/27/2019</a:t>
            </a:fld>
            <a:endParaRPr lang="en-US"/>
          </a:p>
        </p:txBody>
      </p:sp>
      <p:sp>
        <p:nvSpPr>
          <p:cNvPr id="5" name="Footer Placeholder 4"/>
          <p:cNvSpPr>
            <a:spLocks noGrp="1"/>
          </p:cNvSpPr>
          <p:nvPr>
            <p:ph type="ftr" sz="quarter" idx="11"/>
          </p:nvPr>
        </p:nvSpPr>
        <p:spPr/>
        <p:txBody>
          <a:bodyPr/>
          <a:lstStyle/>
          <a:p>
            <a:r>
              <a:rPr lang="en-US" dirty="0"/>
              <a:t>Kwartler</a:t>
            </a: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015" y="1370025"/>
            <a:ext cx="5596089" cy="4197067"/>
          </a:xfrm>
          <a:prstGeom prst="rect">
            <a:avLst/>
          </a:prstGeom>
        </p:spPr>
      </p:pic>
      <p:sp>
        <p:nvSpPr>
          <p:cNvPr id="8" name="Slide Number Placeholder 4">
            <a:extLst>
              <a:ext uri="{FF2B5EF4-FFF2-40B4-BE49-F238E27FC236}">
                <a16:creationId xmlns:a16="http://schemas.microsoft.com/office/drawing/2014/main" xmlns="" id="{E2C70E36-85A8-4D75-8938-801EE3485158}"/>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75</a:t>
            </a:fld>
            <a:endParaRPr lang="en-US" dirty="0"/>
          </a:p>
        </p:txBody>
      </p:sp>
      <p:sp>
        <p:nvSpPr>
          <p:cNvPr id="9" name="TextBox 8">
            <a:extLst>
              <a:ext uri="{FF2B5EF4-FFF2-40B4-BE49-F238E27FC236}">
                <a16:creationId xmlns:a16="http://schemas.microsoft.com/office/drawing/2014/main" xmlns="" id="{5BF198F4-BB89-430A-9B3C-DA4CCF719B96}"/>
              </a:ext>
            </a:extLst>
          </p:cNvPr>
          <p:cNvSpPr txBox="1"/>
          <p:nvPr/>
        </p:nvSpPr>
        <p:spPr>
          <a:xfrm>
            <a:off x="253410" y="1523993"/>
            <a:ext cx="4770816" cy="1569660"/>
          </a:xfrm>
          <a:prstGeom prst="rect">
            <a:avLst/>
          </a:prstGeom>
          <a:noFill/>
        </p:spPr>
        <p:txBody>
          <a:bodyPr wrap="square" rtlCol="0">
            <a:spAutoFit/>
          </a:bodyPr>
          <a:lstStyle/>
          <a:p>
            <a:r>
              <a:rPr lang="en-US" sz="4000" u="sng" dirty="0"/>
              <a:t>Learning Objective:</a:t>
            </a:r>
          </a:p>
          <a:p>
            <a:pPr marL="285750" indent="-285750">
              <a:buFont typeface="Arial" panose="020B0604020202020204" pitchFamily="34" charset="0"/>
              <a:buChar char="•"/>
            </a:pPr>
            <a:r>
              <a:rPr lang="en-US" sz="2800" dirty="0"/>
              <a:t>Simulate opening to analyze a non-traditional market</a:t>
            </a:r>
          </a:p>
        </p:txBody>
      </p:sp>
    </p:spTree>
    <p:extLst>
      <p:ext uri="{BB962C8B-B14F-4D97-AF65-F5344CB8AC3E}">
        <p14:creationId xmlns:p14="http://schemas.microsoft.com/office/powerpoint/2010/main" val="11101231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8/27/2019</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9" name="TextBox 8"/>
          <p:cNvSpPr txBox="1"/>
          <p:nvPr/>
        </p:nvSpPr>
        <p:spPr>
          <a:xfrm>
            <a:off x="243840" y="1671078"/>
            <a:ext cx="11704320" cy="646331"/>
          </a:xfrm>
          <a:prstGeom prst="rect">
            <a:avLst/>
          </a:prstGeom>
          <a:noFill/>
        </p:spPr>
        <p:txBody>
          <a:bodyPr wrap="square" rtlCol="0">
            <a:spAutoFit/>
          </a:bodyPr>
          <a:lstStyle/>
          <a:p>
            <a:r>
              <a:rPr lang="en-US" dirty="0"/>
              <a:t>Extremely technical trading executed without a human that can trigger thousands of actions measured in </a:t>
            </a:r>
            <a:r>
              <a:rPr lang="en-US" dirty="0" err="1"/>
              <a:t>nano</a:t>
            </a:r>
            <a:r>
              <a:rPr lang="en-US" dirty="0"/>
              <a:t>-seconds. “scalping” small profits thousands of times per minute.</a:t>
            </a:r>
          </a:p>
        </p:txBody>
      </p:sp>
      <p:sp>
        <p:nvSpPr>
          <p:cNvPr id="11" name="Oval Callout 10"/>
          <p:cNvSpPr/>
          <p:nvPr/>
        </p:nvSpPr>
        <p:spPr>
          <a:xfrm>
            <a:off x="3112239" y="2904640"/>
            <a:ext cx="2400300" cy="742950"/>
          </a:xfrm>
          <a:prstGeom prst="wedgeEllipseCallout">
            <a:avLst>
              <a:gd name="adj1" fmla="val -58361"/>
              <a:gd name="adj2" fmla="val 6305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1001100100…</a:t>
            </a:r>
          </a:p>
        </p:txBody>
      </p:sp>
      <p:pic>
        <p:nvPicPr>
          <p:cNvPr id="6146" name="Picture 2" descr="Funny Computer Nerd Scientist, Vintage Technolog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9732" y="3057040"/>
            <a:ext cx="2242332" cy="2667000"/>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Image result for knight capital logo"/>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27812" y="3758427"/>
            <a:ext cx="3051175" cy="1156904"/>
          </a:xfrm>
          <a:prstGeom prst="rect">
            <a:avLst/>
          </a:prstGeom>
          <a:noFill/>
          <a:extLst>
            <a:ext uri="{909E8E84-426E-40DD-AFC4-6F175D3DCCD1}">
              <a14:hiddenFill xmlns:a14="http://schemas.microsoft.com/office/drawing/2010/main">
                <a:solidFill>
                  <a:srgbClr val="FFFFFF"/>
                </a:solidFill>
              </a14:hiddenFill>
            </a:ext>
          </a:extLst>
        </p:spPr>
      </p:pic>
      <p:sp>
        <p:nvSpPr>
          <p:cNvPr id="12" name="Slide Number Placeholder 4">
            <a:extLst>
              <a:ext uri="{FF2B5EF4-FFF2-40B4-BE49-F238E27FC236}">
                <a16:creationId xmlns:a16="http://schemas.microsoft.com/office/drawing/2014/main" xmlns="" id="{69805BC3-1BC8-4818-97F5-1F726415C57B}"/>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8</a:t>
            </a:fld>
            <a:endParaRPr lang="en-US" dirty="0"/>
          </a:p>
        </p:txBody>
      </p:sp>
      <p:sp>
        <p:nvSpPr>
          <p:cNvPr id="15" name="Title 2">
            <a:extLst>
              <a:ext uri="{FF2B5EF4-FFF2-40B4-BE49-F238E27FC236}">
                <a16:creationId xmlns:a16="http://schemas.microsoft.com/office/drawing/2014/main" xmlns="" id="{77462EA2-8DF1-4803-B274-B53C0F9FA14E}"/>
              </a:ext>
            </a:extLst>
          </p:cNvPr>
          <p:cNvSpPr>
            <a:spLocks noGrp="1"/>
          </p:cNvSpPr>
          <p:nvPr>
            <p:ph type="title"/>
          </p:nvPr>
        </p:nvSpPr>
        <p:spPr>
          <a:xfrm>
            <a:off x="180753" y="365127"/>
            <a:ext cx="11344940" cy="591477"/>
          </a:xfrm>
        </p:spPr>
        <p:txBody>
          <a:bodyPr>
            <a:normAutofit fontScale="90000"/>
          </a:bodyPr>
          <a:lstStyle/>
          <a:p>
            <a:r>
              <a:rPr lang="en-US" dirty="0"/>
              <a:t>Securities Trading can be distilled into 4 categories</a:t>
            </a:r>
          </a:p>
        </p:txBody>
      </p:sp>
      <p:sp>
        <p:nvSpPr>
          <p:cNvPr id="16" name="Rectangle 15">
            <a:extLst>
              <a:ext uri="{FF2B5EF4-FFF2-40B4-BE49-F238E27FC236}">
                <a16:creationId xmlns:a16="http://schemas.microsoft.com/office/drawing/2014/main" xmlns="" id="{159DEE1D-C2BD-4390-B005-B76F0A4D07B3}"/>
              </a:ext>
            </a:extLst>
          </p:cNvPr>
          <p:cNvSpPr/>
          <p:nvPr/>
        </p:nvSpPr>
        <p:spPr>
          <a:xfrm>
            <a:off x="243840" y="1257300"/>
            <a:ext cx="11704320" cy="4408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t>High Frequency Trading</a:t>
            </a:r>
          </a:p>
        </p:txBody>
      </p:sp>
      <p:sp>
        <p:nvSpPr>
          <p:cNvPr id="10" name="TextBox 9">
            <a:extLst>
              <a:ext uri="{FF2B5EF4-FFF2-40B4-BE49-F238E27FC236}">
                <a16:creationId xmlns:a16="http://schemas.microsoft.com/office/drawing/2014/main" xmlns="" id="{77F8AF1A-DC69-4451-B210-838FD6ED0408}"/>
              </a:ext>
            </a:extLst>
          </p:cNvPr>
          <p:cNvSpPr txBox="1"/>
          <p:nvPr/>
        </p:nvSpPr>
        <p:spPr>
          <a:xfrm>
            <a:off x="9490619" y="5724040"/>
            <a:ext cx="2701381" cy="600164"/>
          </a:xfrm>
          <a:prstGeom prst="rect">
            <a:avLst/>
          </a:prstGeom>
          <a:noFill/>
        </p:spPr>
        <p:txBody>
          <a:bodyPr wrap="none" rtlCol="0">
            <a:spAutoFit/>
          </a:bodyPr>
          <a:lstStyle/>
          <a:p>
            <a:r>
              <a:rPr lang="en-US" sz="1100" dirty="0"/>
              <a:t>*Although HFT uses algorithms:</a:t>
            </a:r>
          </a:p>
          <a:p>
            <a:r>
              <a:rPr lang="en-US" sz="1100" dirty="0"/>
              <a:t>&gt;There is no human in the loop</a:t>
            </a:r>
          </a:p>
          <a:p>
            <a:r>
              <a:rPr lang="en-US" sz="1100" dirty="0"/>
              <a:t>&gt;Primary profits derive from market making</a:t>
            </a:r>
          </a:p>
        </p:txBody>
      </p:sp>
    </p:spTree>
    <p:extLst>
      <p:ext uri="{BB962C8B-B14F-4D97-AF65-F5344CB8AC3E}">
        <p14:creationId xmlns:p14="http://schemas.microsoft.com/office/powerpoint/2010/main" val="27519485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Speaking of Knight Cap</a:t>
            </a:r>
            <a:endParaRPr lang="en-US" dirty="0"/>
          </a:p>
        </p:txBody>
      </p:sp>
      <p:sp>
        <p:nvSpPr>
          <p:cNvPr id="3" name="Date Placeholder 2"/>
          <p:cNvSpPr>
            <a:spLocks noGrp="1"/>
          </p:cNvSpPr>
          <p:nvPr>
            <p:ph type="dt" sz="half" idx="10"/>
          </p:nvPr>
        </p:nvSpPr>
        <p:spPr/>
        <p:txBody>
          <a:bodyPr/>
          <a:lstStyle/>
          <a:p>
            <a:fld id="{6700A58B-DD98-43D0-B791-721480A02982}" type="datetime1">
              <a:rPr lang="en-US" smtClean="0"/>
              <a:t>8/27/2019</a:t>
            </a:fld>
            <a:endParaRPr lang="en-US"/>
          </a:p>
        </p:txBody>
      </p:sp>
      <p:sp>
        <p:nvSpPr>
          <p:cNvPr id="4" name="Footer Placeholder 3"/>
          <p:cNvSpPr>
            <a:spLocks noGrp="1"/>
          </p:cNvSpPr>
          <p:nvPr>
            <p:ph type="ftr" sz="quarter" idx="11"/>
          </p:nvPr>
        </p:nvSpPr>
        <p:spPr/>
        <p:txBody>
          <a:bodyPr/>
          <a:lstStyle/>
          <a:p>
            <a:r>
              <a:rPr lang="en-US" smtClean="0"/>
              <a:t>Kwartler</a:t>
            </a:r>
            <a:endParaRPr lang="en-US" dirty="0"/>
          </a:p>
        </p:txBody>
      </p:sp>
      <p:sp>
        <p:nvSpPr>
          <p:cNvPr id="5" name="Slide Number Placeholder 4"/>
          <p:cNvSpPr>
            <a:spLocks noGrp="1"/>
          </p:cNvSpPr>
          <p:nvPr>
            <p:ph type="sldNum" sz="quarter" idx="4"/>
          </p:nvPr>
        </p:nvSpPr>
        <p:spPr/>
        <p:txBody>
          <a:bodyPr/>
          <a:lstStyle/>
          <a:p>
            <a:fld id="{37290FF7-652B-4475-AEAB-8B1A5D23AE09}" type="slidenum">
              <a:rPr lang="en-US" smtClean="0"/>
              <a:t>9</a:t>
            </a:fld>
            <a:endParaRPr lang="en-US"/>
          </a:p>
        </p:txBody>
      </p:sp>
      <p:sp>
        <p:nvSpPr>
          <p:cNvPr id="6" name="Rectangle 5"/>
          <p:cNvSpPr/>
          <p:nvPr/>
        </p:nvSpPr>
        <p:spPr>
          <a:xfrm>
            <a:off x="426720" y="1171570"/>
            <a:ext cx="11338560" cy="53869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What </a:t>
            </a:r>
            <a:r>
              <a:rPr lang="en-US" sz="2400" dirty="0"/>
              <a:t>happened to them?</a:t>
            </a:r>
          </a:p>
        </p:txBody>
      </p:sp>
      <p:pic>
        <p:nvPicPr>
          <p:cNvPr id="7" name="Picture 2" descr="Image result for knight capital"/>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67162" y="2635911"/>
            <a:ext cx="4257676" cy="16143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5143961"/>
      </p:ext>
    </p:extLst>
  </p:cSld>
  <p:clrMapOvr>
    <a:masterClrMapping/>
  </p:clrMapOvr>
</p:sld>
</file>

<file path=ppt/theme/theme1.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4973</TotalTime>
  <Words>4344</Words>
  <Application>Microsoft Office PowerPoint</Application>
  <PresentationFormat>Widescreen</PresentationFormat>
  <Paragraphs>873</Paragraphs>
  <Slides>75</Slides>
  <Notes>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75</vt:i4>
      </vt:variant>
    </vt:vector>
  </HeadingPairs>
  <TitlesOfParts>
    <vt:vector size="80" baseType="lpstr">
      <vt:lpstr>Arial</vt:lpstr>
      <vt:lpstr>Calibri</vt:lpstr>
      <vt:lpstr>Calibri Light</vt:lpstr>
      <vt:lpstr>Consolas</vt:lpstr>
      <vt:lpstr>1_Office Theme</vt:lpstr>
      <vt:lpstr>Introduction to Quantitative Financial Risk Management with R</vt:lpstr>
      <vt:lpstr>About me</vt:lpstr>
      <vt:lpstr>Agenda</vt:lpstr>
      <vt:lpstr>What is a Market?</vt:lpstr>
      <vt:lpstr>Securities Trading can be distilled into 4 categories</vt:lpstr>
      <vt:lpstr>Securities Trading can be distilled into 4 categories</vt:lpstr>
      <vt:lpstr>Securities Trading can be distilled into 4 categories</vt:lpstr>
      <vt:lpstr>Securities Trading can be distilled into 4 categories</vt:lpstr>
      <vt:lpstr>Speaking of Knight Cap</vt:lpstr>
      <vt:lpstr>Keep in mind for trading…</vt:lpstr>
      <vt:lpstr>What type?</vt:lpstr>
      <vt:lpstr>What type?</vt:lpstr>
      <vt:lpstr>What type?</vt:lpstr>
      <vt:lpstr>What type?</vt:lpstr>
      <vt:lpstr>What type?</vt:lpstr>
      <vt:lpstr>Technical Trading Assumptions</vt:lpstr>
      <vt:lpstr>Technical Trading Assumptions</vt:lpstr>
      <vt:lpstr>Technical Trading Assumptions</vt:lpstr>
      <vt:lpstr>Technical Trading Assumptions</vt:lpstr>
      <vt:lpstr>Let’s zoom into Technical Trading Rules (TTR)</vt:lpstr>
      <vt:lpstr>Stock Prices represent a time series</vt:lpstr>
      <vt:lpstr>Why can’t you forecast the time series?</vt:lpstr>
      <vt:lpstr>What other forces can impact US Steel?</vt:lpstr>
      <vt:lpstr>What other forces can impact US Steel?</vt:lpstr>
      <vt:lpstr>What other forces can impact US Steel?</vt:lpstr>
      <vt:lpstr>So forecasting (pattern recognition) methods won’t work.</vt:lpstr>
      <vt:lpstr>Meanwhile, US Steel was... producing steel.</vt:lpstr>
      <vt:lpstr>Let’s Practice! Open 1_TTR.R</vt:lpstr>
      <vt:lpstr>Interpreting a Candlestick Chart</vt:lpstr>
      <vt:lpstr>Instead of forecasting, can we identify indicators to move in or out of positions?</vt:lpstr>
      <vt:lpstr>Agenda</vt:lpstr>
      <vt:lpstr>What is a moving average?</vt:lpstr>
      <vt:lpstr>What is a moving average?</vt:lpstr>
      <vt:lpstr>What is a moving average?</vt:lpstr>
      <vt:lpstr>What is a moving average?</vt:lpstr>
      <vt:lpstr>What is a moving average?</vt:lpstr>
      <vt:lpstr>So how does SMA become an Indicator?</vt:lpstr>
      <vt:lpstr>Open 1_TTR.R</vt:lpstr>
      <vt:lpstr>How does SMA become an indicator? MSFT 50 &amp; 200 day SMA</vt:lpstr>
      <vt:lpstr>Now let’s apply death/golden cross to CMG</vt:lpstr>
      <vt:lpstr>Open 3_TTR.R</vt:lpstr>
      <vt:lpstr>SMA as an Indicator for CMG</vt:lpstr>
      <vt:lpstr>Agenda</vt:lpstr>
      <vt:lpstr>Moving Average Convergence Divergence</vt:lpstr>
      <vt:lpstr>Moving Average Convergence Divergence</vt:lpstr>
      <vt:lpstr>One small addition difference.</vt:lpstr>
      <vt:lpstr>SMA Vs EMA</vt:lpstr>
      <vt:lpstr>Open 4_TTR.R</vt:lpstr>
      <vt:lpstr>Agenda</vt:lpstr>
      <vt:lpstr>Relative Strength Index (RSI)</vt:lpstr>
      <vt:lpstr>Creates a control chart.</vt:lpstr>
      <vt:lpstr>Calculating the RSI</vt:lpstr>
      <vt:lpstr>Open 5_TTR.R</vt:lpstr>
      <vt:lpstr>Agenda</vt:lpstr>
      <vt:lpstr>Consumer Credit - Lending Club</vt:lpstr>
      <vt:lpstr>What’s the Risk?</vt:lpstr>
      <vt:lpstr>What’s the Reward?</vt:lpstr>
      <vt:lpstr>                                 Example</vt:lpstr>
      <vt:lpstr>                                 Example</vt:lpstr>
      <vt:lpstr>What is cross – validation?</vt:lpstr>
      <vt:lpstr>What is cross – validation?</vt:lpstr>
      <vt:lpstr>Open 6_CreditModeling.R</vt:lpstr>
      <vt:lpstr>Cutoff Threshold</vt:lpstr>
      <vt:lpstr>Open 7_CreditModeling.R</vt:lpstr>
      <vt:lpstr>Agenda</vt:lpstr>
      <vt:lpstr>Non-Traditional Markets</vt:lpstr>
      <vt:lpstr>A non-traditional Market - Example</vt:lpstr>
      <vt:lpstr>Magic The Gathering</vt:lpstr>
      <vt:lpstr>Magic The Gathering</vt:lpstr>
      <vt:lpstr>And that’s why it’s a market…</vt:lpstr>
      <vt:lpstr>So how do you get cards?</vt:lpstr>
      <vt:lpstr>People Speculate as Supply Diminishes</vt:lpstr>
      <vt:lpstr>New set characteristics</vt:lpstr>
      <vt:lpstr>Modeling a new set according to risk &amp; reward</vt:lpstr>
      <vt:lpstr>Open 3_SimulateBoosters.R</vt:lpstr>
    </vt:vector>
  </TitlesOfParts>
  <Company>Liberty Mutual</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Kwartler, Edward</dc:creator>
  <cp:lastModifiedBy>Edward Kwartler</cp:lastModifiedBy>
  <cp:revision>245</cp:revision>
  <dcterms:created xsi:type="dcterms:W3CDTF">2018-05-23T17:24:59Z</dcterms:created>
  <dcterms:modified xsi:type="dcterms:W3CDTF">2019-08-27T16:24:27Z</dcterms:modified>
</cp:coreProperties>
</file>